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3" r:id="rId2"/>
    <p:sldId id="299" r:id="rId3"/>
    <p:sldId id="278" r:id="rId4"/>
    <p:sldId id="298" r:id="rId5"/>
    <p:sldId id="303" r:id="rId6"/>
    <p:sldId id="305" r:id="rId7"/>
    <p:sldId id="304" r:id="rId8"/>
    <p:sldId id="301" r:id="rId9"/>
    <p:sldId id="300" r:id="rId10"/>
    <p:sldId id="281" r:id="rId11"/>
    <p:sldId id="297" r:id="rId12"/>
    <p:sldId id="271" r:id="rId13"/>
    <p:sldId id="279" r:id="rId14"/>
    <p:sldId id="275" r:id="rId15"/>
    <p:sldId id="295" r:id="rId16"/>
    <p:sldId id="307" r:id="rId17"/>
    <p:sldId id="308" r:id="rId18"/>
    <p:sldId id="296" r:id="rId19"/>
    <p:sldId id="284" r:id="rId20"/>
    <p:sldId id="294" r:id="rId21"/>
    <p:sldId id="259" r:id="rId22"/>
    <p:sldId id="262" r:id="rId23"/>
    <p:sldId id="261" r:id="rId24"/>
    <p:sldId id="264" r:id="rId25"/>
    <p:sldId id="293" r:id="rId26"/>
    <p:sldId id="268" r:id="rId27"/>
    <p:sldId id="269" r:id="rId28"/>
    <p:sldId id="286" r:id="rId29"/>
    <p:sldId id="306" r:id="rId30"/>
    <p:sldId id="292" r:id="rId31"/>
    <p:sldId id="290" r:id="rId32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8855" autoAdjust="0"/>
  </p:normalViewPr>
  <p:slideViewPr>
    <p:cSldViewPr snapToGrid="0" snapToObjects="1">
      <p:cViewPr>
        <p:scale>
          <a:sx n="112" d="100"/>
          <a:sy n="112" d="100"/>
        </p:scale>
        <p:origin x="-24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13F82-B97C-D645-A7F9-598434153D1F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7163-B1FB-3E41-ADBA-2D32B942D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1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13F82-B97C-D645-A7F9-598434153D1F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7163-B1FB-3E41-ADBA-2D32B942D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94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13F82-B97C-D645-A7F9-598434153D1F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7163-B1FB-3E41-ADBA-2D32B942D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4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13F82-B97C-D645-A7F9-598434153D1F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7163-B1FB-3E41-ADBA-2D32B942D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54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13F82-B97C-D645-A7F9-598434153D1F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7163-B1FB-3E41-ADBA-2D32B942D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7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13F82-B97C-D645-A7F9-598434153D1F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7163-B1FB-3E41-ADBA-2D32B942D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62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13F82-B97C-D645-A7F9-598434153D1F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7163-B1FB-3E41-ADBA-2D32B942D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89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13F82-B97C-D645-A7F9-598434153D1F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7163-B1FB-3E41-ADBA-2D32B942D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82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13F82-B97C-D645-A7F9-598434153D1F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7163-B1FB-3E41-ADBA-2D32B942D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2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13F82-B97C-D645-A7F9-598434153D1F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7163-B1FB-3E41-ADBA-2D32B942D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2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13F82-B97C-D645-A7F9-598434153D1F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7163-B1FB-3E41-ADBA-2D32B942D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35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13F82-B97C-D645-A7F9-598434153D1F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D7163-B1FB-3E41-ADBA-2D32B942D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0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roust.library.miami.edu/findingaids/?p=collections/findingaid&amp;id=490" TargetMode="External"/><Relationship Id="rId4" Type="http://schemas.openxmlformats.org/officeDocument/2006/relationships/hyperlink" Target="http://viaf.org" TargetMode="External"/><Relationship Id="rId5" Type="http://schemas.openxmlformats.org/officeDocument/2006/relationships/hyperlink" Target="WorldCat%20Identities" TargetMode="External"/><Relationship Id="rId6" Type="http://schemas.openxmlformats.org/officeDocument/2006/relationships/hyperlink" Target="https://github.com/UMiamiLibraries/RAM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ols.wmflabs.org/ramp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bguides.miami.edu/chctheate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Randy_Barcel%C3%B3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ust.library.miami.edu/findingaids/?p=collections/findingaid&amp;id=490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://www.dlib.org/dlib/march13/szajewski/03szajewski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2.0/" TargetMode="External"/><Relationship Id="rId4" Type="http://schemas.openxmlformats.org/officeDocument/2006/relationships/hyperlink" Target="https://www.flickr.com/photos/internetarchivebookimages/14779602832/in/photolist-owi7RE-ow2k1u-owpw5Q-oeWhQ1-ownPwC-owaDC5-oeKvBe-owto4m-ouJQ6L-odZ5Q8-oudBEq-oew3cE-osL7S3-oeukmy-oukVsF-oeJqF4-ourJyV-of28Er-ouze6m-oc15zu-otMZT3-oeLV9d-oeYUDS-odbHVL-oesbzF-od9iCt-osG1PQ-osMxZL-oeNuHy-odxzcR-oct3q4-ouitX6-odxipB-ovXEbz-ouvkiw-otTQm1-oxYNSM-ouvdJN-obWhw1-ocFYBV-od7cxQ-oeTAmZ-ovXrdB-oeQMfP-ow5NGe-oupySW-oeFYmn-oeNZSs-osvX9d-ouktZE/" TargetMode="External"/><Relationship Id="rId5" Type="http://schemas.openxmlformats.org/officeDocument/2006/relationships/hyperlink" Target="https://www.flickr.com/photos/82887550@N00/2757398341/in/photolist-9e3x6U-cTd5mU-6stwFR-a7rMw7-3xE2f-dko2P9-7neYhM-5E6HuR-hafKJC-iPeLTZ-5rdCSX-JV15N-6nTrGX-7X77Ph-fFpUmL-5Bm5CJ-bVnZMb-iPeDo8-2CzJTD-8nphyf-jwxbE5-jwxWKG-ePvqdg-cTd5Ed-4V5jSd-nKWbSy-7vADvF-6bVAwU-fsNXU9-asgLJR-nvuM46-keMcYV-ncSqwv-asjkxm-jwv4BH-2GxT5v-5cEosH-8r78-jwv3ok-jwuLHx-cevQ4L-7sCj8m-bRC4mK-76vqzc-pcPY2-asgFbF-265CrG-doJU67-cCh5hY-a5ppi9" TargetMode="External"/><Relationship Id="rId6" Type="http://schemas.openxmlformats.org/officeDocument/2006/relationships/hyperlink" Target="http://merrick.library.miami.edu/cdm/singleitem/collection/umathletics/id/688/rec/29" TargetMode="External"/><Relationship Id="rId7" Type="http://schemas.openxmlformats.org/officeDocument/2006/relationships/hyperlink" Target="https://www.flickr.com/photos/liquidnight/6307148485/in/photolist-9pQmVQ-7DsuLz-74d87e-fbTi7E-fbTikf-aSXo4e-6rakbo-ncm1B6-2V9hNd-dQJkWp-5gEam-eUy9h7-e3SrHQ-dKEHha-aBkMvp-38beZG-mq7PF-7sbbYw-8ajgzo-eUy9T7-e3M2kB-6RmmNJ-fbLttN-fbThu9-9hVkTs-6w51bX-aMm65B-iZLEDT-mBHMut-fbThy5-cyt7L-7yTwsu-eiYE8d-26YCn1-fbTicd-dR3jx3-ceka7U-eUdxKa-7TiLS-4JV4Mg-9pQ6pq-2XevxG-giLUCw-jHd8bn-eUmLXT-mZxBe6-mZxA6M-9ComcF-4EUPtp-nrqNFD" TargetMode="External"/><Relationship Id="rId8" Type="http://schemas.openxmlformats.org/officeDocument/2006/relationships/hyperlink" Target="https://creativecommons.org/licenses/by-nc-sa/2.0/" TargetMode="External"/><Relationship Id="rId9" Type="http://schemas.openxmlformats.org/officeDocument/2006/relationships/hyperlink" Target="https://www.flickr.com/photos/brangal/3803945673/in/photolist-gzavdB-5hxTbd-7TjVMn-8TbnNR-6N9dwe-4fX9jU-dhvAQv-boZ7er-aFwUJ8-4b7qGW-fLF4K6-2U9CNP-8pRt3D-n54uz-2HkZMD-8Rnty8-8uvPk5-3vFxD-fx1eMh-8BsqQV-asf8Rv-ay769i-8TcFxc-Luf5i-8dMfTf-ax729B-7dqb7U-ebndm-2eUNUb-dg7f3K-9dJkd2-bj1ou-9dJjT4-q453h-awFNgh-9ZKvqv-4r9jus-8J9YJg-8Rntua-6CkdZK-nCarm-8RnurT-6Wz4QZ-8LN5C5-gtF8Lq-8UWFAt-7oon1k-28XyY4-9w8H8r-4Mdqq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ickr.com/photos/aureusbay/297387489/in/photolist-9EK4Vv-9BQvkr-jxdQBm-3VASn3-4Tg7Zd-6rgkMk-shbWv-5BfKD-4hot8V-6rkvcm-6rkuB1-5UJU2i-5nEEh2-dPuYkq-4hos3V-z1AUR-aexiz1-em5YUW-5bg2EY-6AiCLY-bt3pEr-5a4Tik-cmWNF-939De-6rgkct-9gUzi2-cmWND-bzr3ra-pbLYFA-bM6rh2-beSTZ6-bFjZpF-7MD3dV-2X7KSR-p3rDGd-7HwmJJ-fJiYY-Mhc6H-4h4wz-mTmXh2-mTmUPr-mToDxQ-bwuDC4-gj3Qe-mTmYsX-iih3Xi-aUgdnB-mTmUip-bmxLzc-Bjeup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brary.miami.edu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://creativecommons.org/licenses/by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roust.library.miami.edu/findingaids/index.php?p=collections/findingaid&amp;id=126" TargetMode="External"/><Relationship Id="rId4" Type="http://schemas.openxmlformats.org/officeDocument/2006/relationships/hyperlink" Target="http://socialarchive.iath.virginia.edu/ark:/99166/w61z45z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errick.library.miami.edu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ac.staatsbibliothek-berlin.de/" TargetMode="External"/><Relationship Id="rId3" Type="http://schemas.openxmlformats.org/officeDocument/2006/relationships/hyperlink" Target="http://www3.iath.virginia.edu/eac/cpf/tagLibrary/cpfTagLibrary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ournal.code4lib.org/articles/8962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clc.org/research/events/2014/10-21.html" TargetMode="External"/><Relationship Id="rId4" Type="http://schemas.openxmlformats.org/officeDocument/2006/relationships/hyperlink" Target="http://en.wikipedia.org/wiki/Wikipedia:The_Wikipedia_Library" TargetMode="External"/><Relationship Id="rId5" Type="http://schemas.openxmlformats.org/officeDocument/2006/relationships/hyperlink" Target="http://oclc.org/research/events/2014/12-08.html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rum.lib.umd.edu/handle/1903/1584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3600" b="1" dirty="0" smtClean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3600" b="1" dirty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3600" b="1" dirty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3600" b="1" dirty="0" smtClean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3600" b="1" dirty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3600" b="1" dirty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2400" b="1" dirty="0" smtClean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2400" b="1" dirty="0" smtClean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2200" dirty="0" smtClean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2200" dirty="0" smtClean="0">
                <a:solidFill>
                  <a:schemeClr val="bg1"/>
                </a:solidFill>
                <a:latin typeface="Cambria"/>
                <a:cs typeface="Cambria"/>
              </a:rPr>
            </a:br>
            <a:endParaRPr lang="en-US" sz="22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379635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68371" y="1555809"/>
            <a:ext cx="76075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FFFF"/>
                </a:solidFill>
                <a:latin typeface="Cambria"/>
                <a:cs typeface="Cambria"/>
              </a:rPr>
              <a:t>Leveraging Wikipedia as a Hub for Data Integration: the Remixing Archival Metadata Project (RAMP)</a:t>
            </a:r>
            <a:endParaRPr lang="en-US" sz="3000" dirty="0">
              <a:solidFill>
                <a:srgbClr val="FFFFFF"/>
              </a:solidFill>
              <a:latin typeface="Cambria"/>
              <a:cs typeface="Cambri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68371" y="3033137"/>
            <a:ext cx="7560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"/>
                <a:cs typeface="Cambria"/>
              </a:rPr>
              <a:t>Can’t </a:t>
            </a:r>
            <a:r>
              <a:rPr lang="en-US" dirty="0">
                <a:solidFill>
                  <a:schemeClr val="bg1"/>
                </a:solidFill>
                <a:latin typeface="Cambria"/>
                <a:cs typeface="Cambria"/>
              </a:rPr>
              <a:t>We All Work Together</a:t>
            </a:r>
            <a:r>
              <a:rPr lang="en-US" dirty="0" smtClean="0">
                <a:solidFill>
                  <a:schemeClr val="bg1"/>
                </a:solidFill>
                <a:latin typeface="Cambria"/>
                <a:cs typeface="Cambria"/>
              </a:rPr>
              <a:t>? </a:t>
            </a:r>
            <a:r>
              <a:rPr lang="en-US" dirty="0">
                <a:solidFill>
                  <a:schemeClr val="bg1"/>
                </a:solidFill>
                <a:latin typeface="Cambria"/>
                <a:cs typeface="Cambria"/>
              </a:rPr>
              <a:t>Interoperability &amp; Systems </a:t>
            </a:r>
            <a:r>
              <a:rPr lang="en-US" dirty="0" smtClean="0">
                <a:solidFill>
                  <a:schemeClr val="bg1"/>
                </a:solidFill>
                <a:latin typeface="Cambria"/>
                <a:cs typeface="Cambria"/>
              </a:rPr>
              <a:t>Integration</a:t>
            </a:r>
          </a:p>
          <a:p>
            <a:r>
              <a:rPr lang="en-US" dirty="0">
                <a:solidFill>
                  <a:schemeClr val="bg1"/>
                </a:solidFill>
                <a:latin typeface="Cambria"/>
                <a:cs typeface="Cambria"/>
              </a:rPr>
              <a:t>NISO Virtual </a:t>
            </a:r>
            <a:r>
              <a:rPr lang="en-US" dirty="0" smtClean="0">
                <a:solidFill>
                  <a:schemeClr val="bg1"/>
                </a:solidFill>
                <a:latin typeface="Cambria"/>
                <a:cs typeface="Cambria"/>
              </a:rPr>
              <a:t>Conference</a:t>
            </a:r>
          </a:p>
          <a:p>
            <a:r>
              <a:rPr lang="en-US" dirty="0" smtClean="0">
                <a:solidFill>
                  <a:schemeClr val="bg1"/>
                </a:solidFill>
                <a:latin typeface="Cambria"/>
                <a:cs typeface="Cambria"/>
              </a:rPr>
              <a:t>November 19, 2014</a:t>
            </a:r>
            <a:endParaRPr lang="en-US" dirty="0">
              <a:latin typeface="Cambria"/>
              <a:cs typeface="Cambri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24752" y="4631383"/>
            <a:ext cx="3104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Cambria"/>
                <a:cs typeface="Cambria"/>
              </a:rPr>
              <a:t>Tim A. Thompson</a:t>
            </a:r>
            <a:br>
              <a:rPr lang="en-US" dirty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dirty="0">
                <a:solidFill>
                  <a:schemeClr val="bg1"/>
                </a:solidFill>
                <a:latin typeface="Cambria"/>
                <a:cs typeface="Cambria"/>
              </a:rPr>
              <a:t>Princeton University Library</a:t>
            </a:r>
            <a:br>
              <a:rPr lang="en-US" dirty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dirty="0">
                <a:solidFill>
                  <a:schemeClr val="bg1"/>
                </a:solidFill>
                <a:latin typeface="Cambria"/>
                <a:cs typeface="Cambria"/>
              </a:rPr>
              <a:t>@</a:t>
            </a:r>
            <a:r>
              <a:rPr lang="en-US" dirty="0" err="1" smtClean="0">
                <a:solidFill>
                  <a:schemeClr val="bg1"/>
                </a:solidFill>
                <a:latin typeface="Cambria"/>
                <a:cs typeface="Cambria"/>
              </a:rPr>
              <a:t>timathom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077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RAMP_2757398341_befa6a7d70_o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1" b="7581"/>
          <a:stretch>
            <a:fillRect/>
          </a:stretch>
        </p:blipFill>
        <p:spPr>
          <a:xfrm>
            <a:off x="0" y="761827"/>
            <a:ext cx="9143010" cy="502830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5132260"/>
            <a:ext cx="8723791" cy="1143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bg1"/>
                </a:solidFill>
                <a:latin typeface="Cambria"/>
                <a:cs typeface="Cambria"/>
              </a:rPr>
              <a:t>Remixing Archival Metadata Project</a:t>
            </a:r>
            <a:endParaRPr lang="en-US" sz="36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38795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3"/>
          <p:cNvSpPr txBox="1">
            <a:spLocks/>
          </p:cNvSpPr>
          <p:nvPr/>
        </p:nvSpPr>
        <p:spPr>
          <a:xfrm>
            <a:off x="718911" y="2010158"/>
            <a:ext cx="6324600" cy="4572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Open source, browser-based tool: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</a:t>
            </a:r>
            <a:r>
              <a:rPr lang="en-US" sz="1850" dirty="0"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://tools.wmflabs.org/ramp</a:t>
            </a: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/</a:t>
            </a: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 (demo instance)</a:t>
            </a:r>
            <a:endParaRPr lang="en-US" sz="185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</a:pPr>
            <a:endParaRPr lang="en-US" sz="185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SzPct val="25000"/>
              <a:buFont typeface="Arial"/>
              <a:buNone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Derives, creates, and enhances EAC-CPF records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Extracts relevant data from </a:t>
            </a: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EAD files</a:t>
            </a:r>
            <a:endParaRPr lang="en-US" sz="185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>
              <a:lnSpc>
                <a:spcPct val="9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Pulls in external data from OCLC APIs:</a:t>
            </a:r>
          </a:p>
          <a:p>
            <a:pPr lvl="2">
              <a:lnSpc>
                <a:spcPct val="9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50" dirty="0" smtClean="0"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Virtual International Authority File</a:t>
            </a:r>
            <a:r>
              <a:rPr lang="en-US" sz="1650" dirty="0" smtClean="0">
                <a:latin typeface="Helvetica Neue"/>
                <a:ea typeface="Helvetica Neue"/>
                <a:cs typeface="Helvetica Neue"/>
                <a:sym typeface="Helvetica Neue"/>
              </a:rPr>
              <a:t> (VIAF)</a:t>
            </a:r>
          </a:p>
          <a:p>
            <a:pPr lvl="2">
              <a:lnSpc>
                <a:spcPct val="9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50" dirty="0" err="1" smtClean="0">
                <a:latin typeface="Helvetica Neue"/>
                <a:ea typeface="Helvetica Neue"/>
                <a:cs typeface="Helvetica Neue"/>
                <a:sym typeface="Helvetica Neue"/>
                <a:hlinkClick r:id="rId5" action="ppaction://hlinkfile"/>
              </a:rPr>
              <a:t>WorldCat</a:t>
            </a:r>
            <a:r>
              <a:rPr lang="en-US" sz="1650" dirty="0" smtClean="0">
                <a:latin typeface="Helvetica Neue"/>
                <a:ea typeface="Helvetica Neue"/>
                <a:cs typeface="Helvetica Neue"/>
                <a:sym typeface="Helvetica Neue"/>
                <a:hlinkClick r:id="rId5" action="ppaction://hlinkfile"/>
              </a:rPr>
              <a:t> Identities</a:t>
            </a:r>
            <a:endParaRPr lang="en-US" sz="165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2" indent="0">
              <a:lnSpc>
                <a:spcPct val="90000"/>
              </a:lnSpc>
              <a:spcBef>
                <a:spcPts val="0"/>
              </a:spcBef>
              <a:buFont typeface="Arial"/>
              <a:buNone/>
            </a:pPr>
            <a:endParaRPr lang="en-US" sz="185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SzPct val="25000"/>
              <a:buFont typeface="Arial"/>
              <a:buNone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Transforms EAC-CPF records into wiki markup 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Direct publication to English Wikipedia through its API</a:t>
            </a:r>
          </a:p>
          <a:p>
            <a:pPr marL="57150" indent="0">
              <a:lnSpc>
                <a:spcPct val="90000"/>
              </a:lnSpc>
              <a:spcBef>
                <a:spcPts val="0"/>
              </a:spcBef>
              <a:buSzPct val="97368"/>
              <a:buFont typeface="Arial"/>
              <a:buNone/>
            </a:pPr>
            <a:endParaRPr lang="en-US" sz="185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" indent="0">
              <a:lnSpc>
                <a:spcPct val="90000"/>
              </a:lnSpc>
              <a:spcBef>
                <a:spcPts val="0"/>
              </a:spcBef>
              <a:buSzPct val="97368"/>
              <a:buFont typeface="Arial"/>
              <a:buNone/>
            </a:pPr>
            <a:r>
              <a:rPr lang="en-US" sz="1800" dirty="0" smtClean="0">
                <a:latin typeface="Helvetica Neue"/>
                <a:ea typeface="Helvetica Neue"/>
                <a:cs typeface="Helvetica Neue"/>
                <a:sym typeface="Helvetica Neue"/>
              </a:rPr>
              <a:t>Detailed installation instructions on GitHub: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SzPct val="97368"/>
              <a:buFont typeface="Wingdings" panose="05000000000000000000" pitchFamily="2" charset="2"/>
              <a:buChar char="§"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</a:t>
            </a:r>
            <a:r>
              <a:rPr lang="en-US" sz="1850" dirty="0"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://github.com/UMiamiLibraries/RAMP</a:t>
            </a:r>
            <a:endParaRPr lang="en-US" sz="185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spcBef>
                <a:spcPts val="220"/>
              </a:spcBef>
              <a:buClr>
                <a:schemeClr val="dk1"/>
              </a:buClr>
              <a:buFont typeface="Calibri"/>
              <a:buNone/>
            </a:pPr>
            <a:endParaRPr lang="en-US" sz="2000" b="1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>
              <a:spcBef>
                <a:spcPts val="400"/>
              </a:spcBef>
              <a:buClr>
                <a:srgbClr val="7F7F7F"/>
              </a:buClr>
              <a:buSzPct val="100000"/>
              <a:buFont typeface="Helvetica Neue"/>
              <a:buChar char="▪"/>
            </a:pPr>
            <a:endParaRPr lang="en-US" sz="20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>
              <a:spcBef>
                <a:spcPts val="400"/>
              </a:spcBef>
              <a:buClr>
                <a:srgbClr val="7F7F7F"/>
              </a:buClr>
              <a:buSzPct val="100000"/>
              <a:buFont typeface="Helvetica Neue"/>
              <a:buChar char="▪"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" y="443962"/>
            <a:ext cx="6866818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        Overview of the RAMP editor</a:t>
            </a:r>
            <a:endParaRPr lang="en-US" sz="2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093163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206"/>
          <p:cNvGrpSpPr/>
          <p:nvPr/>
        </p:nvGrpSpPr>
        <p:grpSpPr>
          <a:xfrm>
            <a:off x="458684" y="1924401"/>
            <a:ext cx="8233351" cy="4076263"/>
            <a:chOff x="458684" y="1767601"/>
            <a:chExt cx="8233351" cy="4076263"/>
          </a:xfrm>
        </p:grpSpPr>
        <p:sp>
          <p:nvSpPr>
            <p:cNvPr id="66" name="Stored Data 65"/>
            <p:cNvSpPr/>
            <p:nvPr/>
          </p:nvSpPr>
          <p:spPr>
            <a:xfrm rot="16200000">
              <a:off x="7458741" y="3716879"/>
              <a:ext cx="959133" cy="1494976"/>
            </a:xfrm>
            <a:prstGeom prst="flowChartOnlineStorag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Stored Data 69"/>
            <p:cNvSpPr/>
            <p:nvPr/>
          </p:nvSpPr>
          <p:spPr>
            <a:xfrm rot="16200000">
              <a:off x="7458735" y="4616810"/>
              <a:ext cx="959133" cy="1494976"/>
            </a:xfrm>
            <a:prstGeom prst="flowChartOnlineStorag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document 13"/>
            <p:cNvSpPr/>
            <p:nvPr/>
          </p:nvSpPr>
          <p:spPr>
            <a:xfrm>
              <a:off x="508325" y="1898922"/>
              <a:ext cx="1285615" cy="1194156"/>
            </a:xfrm>
            <a:prstGeom prst="flowChartMultidocumen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agnetic Disk 14"/>
            <p:cNvSpPr/>
            <p:nvPr/>
          </p:nvSpPr>
          <p:spPr>
            <a:xfrm>
              <a:off x="458684" y="4098711"/>
              <a:ext cx="1330020" cy="1534520"/>
            </a:xfrm>
            <a:prstGeom prst="flowChartMagneticDisk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13923" y="1775867"/>
              <a:ext cx="1449411" cy="195608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58141" y="1767601"/>
              <a:ext cx="2797529" cy="37955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076907" y="2022345"/>
              <a:ext cx="2552886" cy="81557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76905" y="4121657"/>
              <a:ext cx="2552885" cy="107372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74311" y="4493881"/>
              <a:ext cx="1055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Ingest</a:t>
              </a:r>
              <a:endParaRPr lang="en-US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048461" y="5188511"/>
              <a:ext cx="784491" cy="464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PHP</a:t>
              </a:r>
              <a:endParaRPr lang="en-US" b="1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076906" y="2916398"/>
              <a:ext cx="2552885" cy="111857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971176" y="3699931"/>
              <a:ext cx="791830" cy="464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XSLT</a:t>
              </a:r>
              <a:endParaRPr lang="en-US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076908" y="3452593"/>
              <a:ext cx="2552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Transform</a:t>
              </a:r>
              <a:endParaRPr lang="en-US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076908" y="4493881"/>
              <a:ext cx="100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Save</a:t>
              </a:r>
              <a:endParaRPr lang="en-US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8684" y="4791819"/>
              <a:ext cx="1330020" cy="464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MySQL</a:t>
              </a:r>
              <a:endParaRPr lang="en-US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076907" y="2417473"/>
              <a:ext cx="1256147" cy="464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Import</a:t>
              </a:r>
              <a:endParaRPr lang="en-US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76907" y="2050955"/>
              <a:ext cx="1256147" cy="464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Export</a:t>
              </a:r>
              <a:endParaRPr lang="en-US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376436" y="2258750"/>
              <a:ext cx="1253355" cy="464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Publish</a:t>
              </a:r>
              <a:endParaRPr lang="en-US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190819" y="4325979"/>
              <a:ext cx="1494971" cy="464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/>
                <a:t>WorldCat</a:t>
              </a:r>
              <a:endParaRPr lang="en-US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190819" y="5227116"/>
              <a:ext cx="1494971" cy="464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VIAF</a:t>
              </a:r>
              <a:endParaRPr lang="en-US" b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213923" y="2491202"/>
              <a:ext cx="1478112" cy="463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Wikipedia</a:t>
              </a:r>
              <a:endParaRPr lang="en-US" b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3919" y="2191591"/>
              <a:ext cx="11424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EAC-CPF</a:t>
              </a:r>
            </a:p>
            <a:p>
              <a:pPr algn="ctr"/>
              <a:r>
                <a:rPr lang="en-US" b="1" dirty="0" smtClean="0"/>
                <a:t>EAD</a:t>
              </a:r>
              <a:endParaRPr lang="en-US" b="1" dirty="0"/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>
              <a:off x="5755669" y="2450586"/>
              <a:ext cx="14582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107"/>
            <p:cNvCxnSpPr/>
            <p:nvPr/>
          </p:nvCxnSpPr>
          <p:spPr>
            <a:xfrm rot="10800000" flipV="1">
              <a:off x="5755671" y="3390948"/>
              <a:ext cx="1458252" cy="1082872"/>
            </a:xfrm>
            <a:prstGeom prst="curvedConnector3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H="1">
              <a:off x="5755669" y="4696821"/>
              <a:ext cx="14351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H="1">
              <a:off x="5755669" y="5024271"/>
              <a:ext cx="1435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V="1">
              <a:off x="1788704" y="4760506"/>
              <a:ext cx="1169436" cy="1494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/>
            <p:cNvSpPr txBox="1"/>
            <p:nvPr/>
          </p:nvSpPr>
          <p:spPr>
            <a:xfrm>
              <a:off x="5755667" y="5115725"/>
              <a:ext cx="14351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JavaScript (</a:t>
              </a:r>
              <a:r>
                <a:rPr lang="en-US" b="1" dirty="0" err="1" smtClean="0"/>
                <a:t>jQuery</a:t>
              </a:r>
              <a:r>
                <a:rPr lang="en-US" b="1" dirty="0" smtClean="0"/>
                <a:t>)</a:t>
              </a:r>
              <a:endParaRPr lang="en-US" b="1" dirty="0"/>
            </a:p>
          </p:txBody>
        </p:sp>
        <p:cxnSp>
          <p:nvCxnSpPr>
            <p:cNvPr id="193" name="Straight Arrow Connector 192"/>
            <p:cNvCxnSpPr/>
            <p:nvPr/>
          </p:nvCxnSpPr>
          <p:spPr>
            <a:xfrm flipH="1">
              <a:off x="1606322" y="2252176"/>
              <a:ext cx="13518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/>
            <p:nvPr/>
          </p:nvCxnSpPr>
          <p:spPr>
            <a:xfrm>
              <a:off x="3578168" y="2739250"/>
              <a:ext cx="0" cy="47098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0" name="Straight Arrow Connector 199"/>
          <p:cNvCxnSpPr/>
          <p:nvPr/>
        </p:nvCxnSpPr>
        <p:spPr>
          <a:xfrm>
            <a:off x="1606322" y="2708604"/>
            <a:ext cx="135181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3873726" y="4650681"/>
            <a:ext cx="100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Edit</a:t>
            </a:r>
            <a:endParaRPr lang="en-US" b="1" dirty="0"/>
          </a:p>
        </p:txBody>
      </p:sp>
      <p:cxnSp>
        <p:nvCxnSpPr>
          <p:cNvPr id="212" name="Straight Arrow Connector 211"/>
          <p:cNvCxnSpPr/>
          <p:nvPr/>
        </p:nvCxnSpPr>
        <p:spPr>
          <a:xfrm flipV="1">
            <a:off x="5048461" y="2723910"/>
            <a:ext cx="0" cy="470981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375835" y="3985546"/>
            <a:ext cx="0" cy="665135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itle 1"/>
          <p:cNvSpPr txBox="1">
            <a:spLocks/>
          </p:cNvSpPr>
          <p:nvPr/>
        </p:nvSpPr>
        <p:spPr>
          <a:xfrm>
            <a:off x="1" y="443962"/>
            <a:ext cx="6365132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        RAMP System Overview</a:t>
            </a:r>
            <a:endParaRPr lang="en-US" sz="2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36432" y="4975979"/>
            <a:ext cx="188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Ace (JavaScript)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29513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 Pilot Project</a:t>
            </a:r>
            <a:endParaRPr lang="en-US" dirty="0"/>
          </a:p>
        </p:txBody>
      </p:sp>
      <p:pic>
        <p:nvPicPr>
          <p:cNvPr id="4" name="Content Placeholder 3" descr="Screen Shot 2014-10-06 at 2.20.3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307" r="-62307"/>
          <a:stretch>
            <a:fillRect/>
          </a:stretch>
        </p:blipFill>
        <p:spPr>
          <a:xfrm>
            <a:off x="-2607888" y="-183609"/>
            <a:ext cx="12803823" cy="7041609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5445860"/>
            <a:ext cx="8723791" cy="1143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bg1"/>
                </a:solidFill>
                <a:latin typeface="Cambria"/>
                <a:cs typeface="Cambria"/>
              </a:rPr>
              <a:t>Pilot Project: CHC Theater Collections</a:t>
            </a:r>
            <a:endParaRPr lang="en-US" sz="36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8271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3"/>
          <p:cNvSpPr txBox="1">
            <a:spLocks noGrp="1"/>
          </p:cNvSpPr>
          <p:nvPr>
            <p:ph idx="1"/>
          </p:nvPr>
        </p:nvSpPr>
        <p:spPr>
          <a:xfrm>
            <a:off x="598302" y="249396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Helvetica Neue"/>
              <a:buNone/>
            </a:pPr>
            <a:r>
              <a:rPr lang="en-US" sz="2000" dirty="0" smtClean="0">
                <a:latin typeface="Helvetica Neue"/>
                <a:ea typeface="Helvetica Neue"/>
                <a:cs typeface="Helvetica Neue"/>
                <a:sym typeface="Helvetica Neue"/>
              </a:rPr>
              <a:t>Theater Collections </a:t>
            </a:r>
            <a:r>
              <a:rPr 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in the </a:t>
            </a:r>
            <a:r>
              <a:rPr lang="en-US" sz="2000" dirty="0" smtClean="0">
                <a:latin typeface="Helvetica Neue"/>
                <a:ea typeface="Helvetica Neue"/>
                <a:cs typeface="Helvetica Neue"/>
                <a:sym typeface="Helvetica Neue"/>
              </a:rPr>
              <a:t>Cuban Heritage Collection</a:t>
            </a:r>
            <a:endParaRPr lang="en-US" sz="20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>
              <a:spcBef>
                <a:spcPts val="4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85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LibGuides</a:t>
            </a: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1850" u="sng" dirty="0" smtClean="0"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</a:t>
            </a:r>
            <a:r>
              <a:rPr lang="en-US" sz="1850" u="sng" dirty="0"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://</a:t>
            </a:r>
            <a:r>
              <a:rPr lang="en-US" sz="1850" u="sng" dirty="0" smtClean="0"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libguides.miami.edu/chctheater</a:t>
            </a:r>
            <a:endParaRPr lang="en-US" sz="1850" u="sng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>
              <a:spcBef>
                <a:spcPts val="4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32 collections total</a:t>
            </a:r>
          </a:p>
          <a:p>
            <a:pPr lvl="1">
              <a:spcBef>
                <a:spcPts val="4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Wiki pages for 18 collections</a:t>
            </a:r>
          </a:p>
          <a:p>
            <a:pPr lvl="1">
              <a:spcBef>
                <a:spcPts val="4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850" dirty="0" smtClean="0">
                <a:latin typeface="Helvetica Neue"/>
                <a:sym typeface="Helvetica Neue"/>
              </a:rPr>
              <a:t>Timeline: April–May 2014</a:t>
            </a:r>
          </a:p>
          <a:p>
            <a:pPr lvl="1">
              <a:spcBef>
                <a:spcPts val="4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850" dirty="0" smtClean="0">
                <a:latin typeface="Helvetica Neue"/>
                <a:sym typeface="Helvetica Neue"/>
              </a:rPr>
              <a:t>Time spent: approximately 1 hour per page</a:t>
            </a:r>
            <a:endParaRPr sz="185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443962"/>
            <a:ext cx="7101984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        </a:t>
            </a:r>
            <a:r>
              <a:rPr lang="en-US" sz="2800" dirty="0">
                <a:solidFill>
                  <a:schemeClr val="bg1"/>
                </a:solidFill>
                <a:latin typeface="Cambria"/>
                <a:cs typeface="Cambria"/>
              </a:rPr>
              <a:t>Pilot Project</a:t>
            </a:r>
            <a:r>
              <a:rPr lang="en-US" sz="2800">
                <a:solidFill>
                  <a:schemeClr val="bg1"/>
                </a:solidFill>
                <a:latin typeface="Cambria"/>
                <a:cs typeface="Cambria"/>
              </a:rPr>
              <a:t>: </a:t>
            </a:r>
            <a:r>
              <a:rPr lang="en-US" sz="2800" smtClean="0">
                <a:solidFill>
                  <a:schemeClr val="bg1"/>
                </a:solidFill>
                <a:latin typeface="Cambria"/>
                <a:cs typeface="Cambria"/>
              </a:rPr>
              <a:t>CHC </a:t>
            </a:r>
            <a:r>
              <a:rPr lang="en-US" sz="2800" dirty="0">
                <a:solidFill>
                  <a:schemeClr val="bg1"/>
                </a:solidFill>
                <a:latin typeface="Cambria"/>
                <a:cs typeface="Cambria"/>
              </a:rPr>
              <a:t>Theater Collections</a:t>
            </a:r>
          </a:p>
        </p:txBody>
      </p:sp>
    </p:spTree>
    <p:extLst>
      <p:ext uri="{BB962C8B-B14F-4D97-AF65-F5344CB8AC3E}">
        <p14:creationId xmlns:p14="http://schemas.microsoft.com/office/powerpoint/2010/main" val="1467075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4-10-07 at 6.16.01 PM.png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35" b="-18935"/>
          <a:stretch>
            <a:fillRect/>
          </a:stretch>
        </p:blipFill>
        <p:spPr>
          <a:xfrm>
            <a:off x="366483" y="1088641"/>
            <a:ext cx="8229600" cy="4388666"/>
          </a:xfrm>
        </p:spPr>
      </p:pic>
      <p:pic>
        <p:nvPicPr>
          <p:cNvPr id="6" name="Picture 5" descr="Screen Shot 2014-10-07 at 6.15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33351"/>
            <a:ext cx="9144000" cy="308998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443962"/>
            <a:ext cx="7101984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        Wikipedia Pages: External Links</a:t>
            </a:r>
            <a:endParaRPr lang="en-US" sz="2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28141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443962"/>
            <a:ext cx="7101984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        Wikipedia Pages: Citation Templates</a:t>
            </a:r>
            <a:endParaRPr lang="en-US" sz="2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78" y="1600200"/>
            <a:ext cx="8174443" cy="4525963"/>
          </a:xfrm>
        </p:spPr>
      </p:pic>
    </p:spTree>
    <p:extLst>
      <p:ext uri="{BB962C8B-B14F-4D97-AF65-F5344CB8AC3E}">
        <p14:creationId xmlns:p14="http://schemas.microsoft.com/office/powerpoint/2010/main" val="272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443962"/>
            <a:ext cx="7101984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        Wikipedia Pages: Citation Templates</a:t>
            </a:r>
            <a:endParaRPr lang="en-US" sz="2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 {{Citation</a:t>
            </a:r>
          </a:p>
          <a:p>
            <a:pPr marL="0" indent="0">
              <a:buNone/>
            </a:pPr>
            <a:r>
              <a:rPr lang="en-US" dirty="0"/>
              <a:t>| title = </a:t>
            </a:r>
            <a:r>
              <a:rPr lang="en-US" dirty="0" err="1"/>
              <a:t>Ain't</a:t>
            </a:r>
            <a:r>
              <a:rPr lang="en-US" dirty="0"/>
              <a:t> </a:t>
            </a:r>
            <a:r>
              <a:rPr lang="en-US" dirty="0" err="1"/>
              <a:t>Misbehavin</a:t>
            </a:r>
            <a:r>
              <a:rPr lang="en-US" dirty="0"/>
              <a:t>'</a:t>
            </a:r>
          </a:p>
          <a:p>
            <a:pPr marL="0" indent="0">
              <a:buNone/>
            </a:pPr>
            <a:r>
              <a:rPr lang="en-US" dirty="0"/>
              <a:t>| location = Burbank, Calif.</a:t>
            </a:r>
          </a:p>
          <a:p>
            <a:pPr marL="0" indent="0">
              <a:buNone/>
            </a:pPr>
            <a:r>
              <a:rPr lang="en-US" dirty="0"/>
              <a:t>| publication-date = 1982</a:t>
            </a:r>
          </a:p>
          <a:p>
            <a:pPr marL="0" indent="0">
              <a:buNone/>
            </a:pPr>
            <a:r>
              <a:rPr lang="en-US" dirty="0"/>
              <a:t>| separator = .</a:t>
            </a:r>
          </a:p>
          <a:p>
            <a:pPr marL="0" indent="0">
              <a:buNone/>
            </a:pPr>
            <a:r>
              <a:rPr lang="en-US" dirty="0"/>
              <a:t>| </a:t>
            </a:r>
            <a:r>
              <a:rPr lang="en-US" dirty="0" err="1"/>
              <a:t>oclc</a:t>
            </a:r>
            <a:r>
              <a:rPr lang="en-US" dirty="0"/>
              <a:t> = 52552931</a:t>
            </a:r>
          </a:p>
          <a:p>
            <a:pPr marL="0" indent="0">
              <a:buNone/>
            </a:pPr>
            <a:r>
              <a:rPr lang="en-US" dirty="0"/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3243008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4-10-07 at 6.16.31 PM.png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407" b="-127407"/>
          <a:stretch>
            <a:fillRect/>
          </a:stretch>
        </p:blipFill>
        <p:spPr>
          <a:xfrm>
            <a:off x="0" y="558800"/>
            <a:ext cx="9067666" cy="4986867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443962"/>
            <a:ext cx="7101984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        </a:t>
            </a:r>
            <a:r>
              <a:rPr lang="en-US" sz="2800" dirty="0">
                <a:solidFill>
                  <a:schemeClr val="bg1"/>
                </a:solidFill>
                <a:latin typeface="Cambria"/>
                <a:cs typeface="Cambria"/>
              </a:rPr>
              <a:t>Pilot Project: </a:t>
            </a:r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Rights Statement Example</a:t>
            </a:r>
            <a:endParaRPr lang="en-US" sz="2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534" y="3260693"/>
            <a:ext cx="8822266" cy="5071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1803"/>
            <a:ext cx="9144000" cy="104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15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Web_3803945673_fecea6b331_b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83" r="9491"/>
          <a:stretch/>
        </p:blipFill>
        <p:spPr>
          <a:xfrm>
            <a:off x="-781345" y="-15681"/>
            <a:ext cx="9925345" cy="7008919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119856" y="5445860"/>
            <a:ext cx="6061135" cy="1143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bg1"/>
                </a:solidFill>
                <a:latin typeface="Cambria"/>
                <a:cs typeface="Cambria"/>
              </a:rPr>
              <a:t>Web Traffic/Wiki Referrals</a:t>
            </a:r>
            <a:endParaRPr lang="en-US" sz="36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44976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3"/>
          <p:cNvSpPr txBox="1">
            <a:spLocks/>
          </p:cNvSpPr>
          <p:nvPr/>
        </p:nvSpPr>
        <p:spPr>
          <a:xfrm>
            <a:off x="718911" y="2010158"/>
            <a:ext cx="6324600" cy="4572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90000"/>
              </a:lnSpc>
              <a:spcBef>
                <a:spcPts val="0"/>
              </a:spcBef>
              <a:buSzPct val="100000"/>
              <a:buFont typeface="Arial"/>
              <a:buAutoNum type="arabicPeriod"/>
            </a:pPr>
            <a:r>
              <a:rPr lang="en-US" sz="2000" dirty="0" smtClean="0">
                <a:latin typeface="Helvetica Neue"/>
                <a:ea typeface="Helvetica Neue"/>
                <a:cs typeface="Helvetica Neue"/>
                <a:sym typeface="Helvetica Neue"/>
              </a:rPr>
              <a:t>Project background</a:t>
            </a:r>
          </a:p>
          <a:p>
            <a:pPr marL="915988" lvl="1" indent="-458788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Origins</a:t>
            </a:r>
          </a:p>
          <a:p>
            <a:pPr marL="915988" lvl="1" indent="-458788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50" dirty="0">
                <a:latin typeface="Helvetica Neue"/>
                <a:ea typeface="Helvetica Neue"/>
                <a:cs typeface="Helvetica Neue"/>
                <a:sym typeface="Helvetica Neue"/>
              </a:rPr>
              <a:t>EAC-CPF </a:t>
            </a: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metadata standard</a:t>
            </a:r>
          </a:p>
          <a:p>
            <a:pPr marL="915988" lvl="1" indent="-458788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Goals</a:t>
            </a:r>
          </a:p>
          <a:p>
            <a:pPr marL="915988" lvl="1" indent="-458788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Timeline</a:t>
            </a:r>
          </a:p>
          <a:p>
            <a:pPr marL="915988" lvl="1" indent="-458788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Libraries, archives, Wikipedia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buSzPct val="100000"/>
              <a:buFont typeface="Arial"/>
              <a:buAutoNum type="arabicPeriod"/>
            </a:pPr>
            <a:r>
              <a:rPr lang="en-US" sz="2000" dirty="0" smtClean="0">
                <a:latin typeface="Helvetica Neue"/>
                <a:ea typeface="Helvetica Neue"/>
                <a:cs typeface="Helvetica Neue"/>
                <a:sym typeface="Helvetica Neue"/>
              </a:rPr>
              <a:t>Overview of the RAMP editor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buSzPct val="100000"/>
              <a:buFont typeface="Arial"/>
              <a:buAutoNum type="arabicPeriod"/>
            </a:pPr>
            <a:r>
              <a:rPr lang="en-US" sz="2000" dirty="0" smtClean="0">
                <a:latin typeface="Helvetica Neue"/>
                <a:ea typeface="Helvetica Neue"/>
                <a:cs typeface="Helvetica Neue"/>
                <a:sym typeface="Helvetica Neue"/>
              </a:rPr>
              <a:t>University of Miami </a:t>
            </a:r>
            <a:r>
              <a:rPr 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-US" sz="2000" dirty="0" smtClean="0">
                <a:latin typeface="Helvetica Neue"/>
                <a:ea typeface="Helvetica Neue"/>
                <a:cs typeface="Helvetica Neue"/>
                <a:sym typeface="Helvetica Neue"/>
              </a:rPr>
              <a:t>ilot project (Cuban Heritage Collection)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buSzPct val="100000"/>
              <a:buFont typeface="Arial"/>
              <a:buAutoNum type="arabicPeriod"/>
            </a:pPr>
            <a:r>
              <a:rPr lang="en-US" sz="2000" dirty="0" smtClean="0">
                <a:latin typeface="Helvetica Neue"/>
                <a:ea typeface="Helvetica Neue"/>
                <a:cs typeface="Helvetica Neue"/>
                <a:sym typeface="Helvetica Neue"/>
              </a:rPr>
              <a:t>Impact on Web traffic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buSzPct val="100000"/>
              <a:buFont typeface="Arial"/>
              <a:buAutoNum type="arabicPeriod"/>
            </a:pPr>
            <a:r>
              <a:rPr lang="en-US" sz="2000" dirty="0" smtClean="0">
                <a:latin typeface="Helvetica Neue"/>
                <a:ea typeface="Helvetica Neue"/>
                <a:cs typeface="Helvetica Neue"/>
                <a:sym typeface="Helvetica Neue"/>
              </a:rPr>
              <a:t>Wikipedia as a hub for </a:t>
            </a:r>
            <a:r>
              <a:rPr lang="en-US" sz="2000" smtClean="0">
                <a:latin typeface="Helvetica Neue"/>
                <a:ea typeface="Helvetica Neue"/>
                <a:cs typeface="Helvetica Neue"/>
                <a:sym typeface="Helvetica Neue"/>
              </a:rPr>
              <a:t>data integration</a:t>
            </a:r>
            <a:endParaRPr lang="en-US" sz="2000" dirty="0" smtClean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" y="443962"/>
            <a:ext cx="6866818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        Outline</a:t>
            </a:r>
            <a:endParaRPr lang="en-US" sz="2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873978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zajewski-fig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75" r="-4275"/>
          <a:stretch>
            <a:fillRect/>
          </a:stretch>
        </p:blipFill>
        <p:spPr>
          <a:xfrm>
            <a:off x="457200" y="1827000"/>
            <a:ext cx="8229600" cy="452596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" y="443962"/>
            <a:ext cx="6380810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dirty="0" smtClean="0">
              <a:solidFill>
                <a:schemeClr val="bg1"/>
              </a:solidFill>
              <a:latin typeface="Helvetica Neue"/>
              <a:cs typeface="Helvetica Neue"/>
            </a:endParaRPr>
          </a:p>
          <a:p>
            <a:pPr algn="l"/>
            <a:r>
              <a:rPr lang="en-US" sz="4000" dirty="0" smtClean="0">
                <a:solidFill>
                  <a:schemeClr val="bg1"/>
                </a:solidFill>
                <a:latin typeface="Helvetica Neue"/>
                <a:cs typeface="Helvetica Neue"/>
              </a:rPr>
              <a:t>“Using Wikipedia to Enhance the Visibility of Digitized Archival Assets” (</a:t>
            </a:r>
            <a:r>
              <a:rPr lang="en-US" sz="4000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Szajewski</a:t>
            </a:r>
            <a:r>
              <a:rPr lang="en-US" sz="4000" dirty="0" smtClean="0">
                <a:solidFill>
                  <a:schemeClr val="bg1"/>
                </a:solidFill>
                <a:latin typeface="Helvetica Neue"/>
                <a:cs typeface="Helvetica Neue"/>
              </a:rPr>
              <a:t> 2013)</a:t>
            </a:r>
          </a:p>
          <a:p>
            <a:pPr algn="l"/>
            <a:endParaRPr lang="en-US" sz="40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1345747"/>
            <a:ext cx="647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latin typeface="Helvetica Neue"/>
                <a:cs typeface="Helvetica Neue"/>
              </a:rPr>
              <a:t>DLib</a:t>
            </a:r>
            <a:r>
              <a:rPr lang="pt-BR" sz="1400" dirty="0">
                <a:latin typeface="Helvetica Neue"/>
                <a:cs typeface="Helvetica Neue"/>
              </a:rPr>
              <a:t> </a:t>
            </a:r>
            <a:r>
              <a:rPr lang="pt-BR" sz="1400" dirty="0" smtClean="0">
                <a:latin typeface="Helvetica Neue"/>
                <a:cs typeface="Helvetica Neue"/>
              </a:rPr>
              <a:t>Magazine: </a:t>
            </a:r>
            <a:r>
              <a:rPr lang="pt-BR" sz="1400" dirty="0" smtClean="0">
                <a:latin typeface="Helvetica Neue"/>
                <a:cs typeface="Helvetica Neue"/>
                <a:hlinkClick r:id="rId3"/>
              </a:rPr>
              <a:t>http://www.dlib.org/dlib/march13/szajewski/03szajewski.html</a:t>
            </a:r>
            <a:endParaRPr lang="pt-BR" sz="14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0116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385228" y="34310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Content Placeholder 4" descr="total_referral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34" r="-2234"/>
          <a:stretch>
            <a:fillRect/>
          </a:stretch>
        </p:blipFill>
        <p:spPr>
          <a:xfrm>
            <a:off x="457200" y="1788360"/>
            <a:ext cx="8229600" cy="4525963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" y="443962"/>
            <a:ext cx="6427843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        UM Finding Aids: Total Web Traffic</a:t>
            </a:r>
            <a:endParaRPr lang="en-US" sz="2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797181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ercent_ramp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6" r="-2066"/>
          <a:stretch>
            <a:fillRect/>
          </a:stretch>
        </p:blipFill>
        <p:spPr>
          <a:xfrm>
            <a:off x="457200" y="1804040"/>
            <a:ext cx="8229600" cy="452596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" y="443962"/>
            <a:ext cx="6443521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    </a:t>
            </a:r>
            <a:r>
              <a:rPr lang="en-US" sz="2800" dirty="0" smtClean="0">
                <a:solidFill>
                  <a:srgbClr val="FFFFFF"/>
                </a:solidFill>
                <a:latin typeface="Cambria"/>
                <a:cs typeface="Cambria"/>
              </a:rPr>
              <a:t>    </a:t>
            </a:r>
            <a:r>
              <a:rPr lang="en-US" sz="2800" dirty="0">
                <a:solidFill>
                  <a:srgbClr val="FFFFFF"/>
                </a:solidFill>
                <a:latin typeface="Cambria"/>
                <a:cs typeface="Cambria"/>
              </a:rPr>
              <a:t>RAMP </a:t>
            </a:r>
            <a:r>
              <a:rPr lang="en-US" sz="2800" dirty="0" smtClean="0">
                <a:solidFill>
                  <a:srgbClr val="FFFFFF"/>
                </a:solidFill>
                <a:latin typeface="Cambria"/>
                <a:cs typeface="Cambria"/>
              </a:rPr>
              <a:t>Pilot </a:t>
            </a:r>
            <a:r>
              <a:rPr lang="en-US" sz="2800" dirty="0">
                <a:solidFill>
                  <a:srgbClr val="FFFFFF"/>
                </a:solidFill>
                <a:latin typeface="Cambria"/>
                <a:cs typeface="Cambria"/>
              </a:rPr>
              <a:t>P</a:t>
            </a:r>
            <a:r>
              <a:rPr lang="en-US" sz="2800" dirty="0" smtClean="0">
                <a:solidFill>
                  <a:srgbClr val="FFFFFF"/>
                </a:solidFill>
                <a:latin typeface="Cambria"/>
                <a:cs typeface="Cambria"/>
              </a:rPr>
              <a:t>ages </a:t>
            </a:r>
            <a:r>
              <a:rPr lang="en-US" sz="2800" dirty="0">
                <a:solidFill>
                  <a:srgbClr val="FFFFFF"/>
                </a:solidFill>
                <a:latin typeface="Cambria"/>
                <a:cs typeface="Cambria"/>
              </a:rPr>
              <a:t>in </a:t>
            </a:r>
            <a:r>
              <a:rPr lang="en-US" sz="2800" dirty="0" smtClean="0">
                <a:solidFill>
                  <a:srgbClr val="FFFFFF"/>
                </a:solidFill>
                <a:latin typeface="Cambria"/>
                <a:cs typeface="Cambria"/>
              </a:rPr>
              <a:t>Context</a:t>
            </a:r>
            <a:endParaRPr lang="en-US" sz="2800" dirty="0">
              <a:solidFill>
                <a:srgbClr val="FFFFFF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475764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ercent-ramp-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8" r="-2308"/>
          <a:stretch>
            <a:fillRect/>
          </a:stretch>
        </p:blipFill>
        <p:spPr>
          <a:xfrm>
            <a:off x="457200" y="1709960"/>
            <a:ext cx="8229600" cy="4525963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" y="443962"/>
            <a:ext cx="6443521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    </a:t>
            </a:r>
            <a:r>
              <a:rPr lang="en-US" sz="2800" dirty="0" smtClean="0">
                <a:solidFill>
                  <a:srgbClr val="FFFFFF"/>
                </a:solidFill>
                <a:latin typeface="Cambria"/>
                <a:cs typeface="Cambria"/>
              </a:rPr>
              <a:t>    </a:t>
            </a:r>
            <a:r>
              <a:rPr lang="en-US" sz="2800" dirty="0">
                <a:solidFill>
                  <a:srgbClr val="FFFFFF"/>
                </a:solidFill>
                <a:latin typeface="Cambria"/>
                <a:cs typeface="Cambria"/>
              </a:rPr>
              <a:t>RAMP </a:t>
            </a:r>
            <a:r>
              <a:rPr lang="en-US" sz="2800" dirty="0" smtClean="0">
                <a:solidFill>
                  <a:srgbClr val="FFFFFF"/>
                </a:solidFill>
                <a:latin typeface="Cambria"/>
                <a:cs typeface="Cambria"/>
              </a:rPr>
              <a:t>Pilot </a:t>
            </a:r>
            <a:r>
              <a:rPr lang="en-US" sz="2800" dirty="0">
                <a:solidFill>
                  <a:srgbClr val="FFFFFF"/>
                </a:solidFill>
                <a:latin typeface="Cambria"/>
                <a:cs typeface="Cambria"/>
              </a:rPr>
              <a:t>P</a:t>
            </a:r>
            <a:r>
              <a:rPr lang="en-US" sz="2800" dirty="0" smtClean="0">
                <a:solidFill>
                  <a:srgbClr val="FFFFFF"/>
                </a:solidFill>
                <a:latin typeface="Cambria"/>
                <a:cs typeface="Cambria"/>
              </a:rPr>
              <a:t>ages </a:t>
            </a:r>
            <a:r>
              <a:rPr lang="en-US" sz="2800" dirty="0">
                <a:solidFill>
                  <a:srgbClr val="FFFFFF"/>
                </a:solidFill>
                <a:latin typeface="Cambria"/>
                <a:cs typeface="Cambria"/>
              </a:rPr>
              <a:t>in </a:t>
            </a:r>
            <a:r>
              <a:rPr lang="en-US" sz="2800" dirty="0" smtClean="0">
                <a:solidFill>
                  <a:srgbClr val="FFFFFF"/>
                </a:solidFill>
                <a:latin typeface="Cambria"/>
                <a:cs typeface="Cambria"/>
              </a:rPr>
              <a:t>Context</a:t>
            </a:r>
            <a:endParaRPr lang="en-US" sz="2800" dirty="0">
              <a:solidFill>
                <a:srgbClr val="FFFFFF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45761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wiki_referrals_trendli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99" b="-12899"/>
          <a:stretch>
            <a:fillRect/>
          </a:stretch>
        </p:blipFill>
        <p:spPr/>
      </p:pic>
      <p:sp>
        <p:nvSpPr>
          <p:cNvPr id="11" name="TextBox 10"/>
          <p:cNvSpPr txBox="1"/>
          <p:nvPr/>
        </p:nvSpPr>
        <p:spPr>
          <a:xfrm>
            <a:off x="6524624" y="2222500"/>
            <a:ext cx="2016125" cy="92333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All traffic to RAMP finding aids (May 2012 to Sep. 2014)</a:t>
            </a:r>
            <a:endParaRPr lang="en-US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" y="443962"/>
            <a:ext cx="6443521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    </a:t>
            </a:r>
            <a:r>
              <a:rPr lang="en-US" sz="2800" dirty="0" smtClean="0">
                <a:solidFill>
                  <a:srgbClr val="FFFFFF"/>
                </a:solidFill>
                <a:latin typeface="Cambria"/>
                <a:cs typeface="Cambria"/>
              </a:rPr>
              <a:t>    </a:t>
            </a:r>
            <a:r>
              <a:rPr lang="en-US" sz="2800" dirty="0" err="1">
                <a:solidFill>
                  <a:srgbClr val="FFFFFF"/>
                </a:solidFill>
                <a:latin typeface="Cambria"/>
                <a:cs typeface="Cambria"/>
              </a:rPr>
              <a:t>Trendline</a:t>
            </a:r>
            <a:r>
              <a:rPr lang="en-US" sz="2800" dirty="0">
                <a:solidFill>
                  <a:srgbClr val="FFFFFF"/>
                </a:solidFill>
                <a:latin typeface="Cambria"/>
                <a:cs typeface="Cambria"/>
              </a:rPr>
              <a:t> for RAMP </a:t>
            </a:r>
            <a:r>
              <a:rPr lang="en-US" sz="2800" dirty="0" smtClean="0">
                <a:solidFill>
                  <a:srgbClr val="FFFFFF"/>
                </a:solidFill>
                <a:latin typeface="Cambria"/>
                <a:cs typeface="Cambria"/>
              </a:rPr>
              <a:t>Pilot </a:t>
            </a:r>
            <a:r>
              <a:rPr lang="en-US" sz="2800" dirty="0">
                <a:solidFill>
                  <a:srgbClr val="FFFFFF"/>
                </a:solidFill>
                <a:latin typeface="Cambria"/>
                <a:cs typeface="Cambria"/>
              </a:rPr>
              <a:t>P</a:t>
            </a:r>
            <a:r>
              <a:rPr lang="en-US" sz="2800" dirty="0" smtClean="0">
                <a:solidFill>
                  <a:srgbClr val="FFFFFF"/>
                </a:solidFill>
                <a:latin typeface="Cambria"/>
                <a:cs typeface="Cambria"/>
              </a:rPr>
              <a:t>ages</a:t>
            </a:r>
            <a:endParaRPr lang="en-US" sz="2800" dirty="0">
              <a:solidFill>
                <a:srgbClr val="FFFFFF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12664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twee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36" r="-2336"/>
          <a:stretch>
            <a:fillRect/>
          </a:stretch>
        </p:blipFill>
        <p:spPr>
          <a:xfrm>
            <a:off x="-201557" y="914400"/>
            <a:ext cx="9476597" cy="5211763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242613" y="5445860"/>
            <a:ext cx="5904358" cy="1143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bg1"/>
                </a:solidFill>
                <a:latin typeface="Cambria"/>
                <a:cs typeface="Cambria"/>
              </a:rPr>
              <a:t>For Archivists Only?</a:t>
            </a:r>
            <a:endParaRPr lang="en-US" sz="36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7908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vich_k_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889" y="1610218"/>
            <a:ext cx="4387335" cy="5247782"/>
          </a:xfrm>
          <a:prstGeom prst="rect">
            <a:avLst/>
          </a:prstGeom>
        </p:spPr>
      </p:pic>
      <p:pic>
        <p:nvPicPr>
          <p:cNvPr id="11" name="Picture 10" descr="santiago_k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23" y="1610999"/>
            <a:ext cx="3543299" cy="3702976"/>
          </a:xfrm>
          <a:prstGeom prst="rect">
            <a:avLst/>
          </a:prstGeom>
        </p:spPr>
      </p:pic>
      <p:pic>
        <p:nvPicPr>
          <p:cNvPr id="12" name="Picture 11" descr="yolanda_k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24" y="5547359"/>
            <a:ext cx="3543299" cy="13126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98985" y="3884393"/>
            <a:ext cx="3802063" cy="1421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443962"/>
            <a:ext cx="6443521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    </a:t>
            </a:r>
            <a:r>
              <a:rPr lang="en-US" sz="2800" dirty="0" smtClean="0">
                <a:solidFill>
                  <a:srgbClr val="FFFFFF"/>
                </a:solidFill>
                <a:latin typeface="Cambria"/>
                <a:cs typeface="Cambria"/>
              </a:rPr>
              <a:t>    Google Knowledge Graph</a:t>
            </a:r>
            <a:endParaRPr lang="en-US" sz="2800" dirty="0">
              <a:solidFill>
                <a:srgbClr val="FFFFFF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87929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vich_wiki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14" y="1895993"/>
            <a:ext cx="8260008" cy="1529302"/>
          </a:xfrm>
          <a:prstGeom prst="rect">
            <a:avLst/>
          </a:prstGeom>
        </p:spPr>
      </p:pic>
      <p:pic>
        <p:nvPicPr>
          <p:cNvPr id="12" name="Picture 11" descr="svich_wikidata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14" y="3564995"/>
            <a:ext cx="8260008" cy="215401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" y="443962"/>
            <a:ext cx="6443521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    </a:t>
            </a:r>
            <a:r>
              <a:rPr lang="en-US" sz="2800" dirty="0" smtClean="0">
                <a:solidFill>
                  <a:srgbClr val="FFFFFF"/>
                </a:solidFill>
                <a:latin typeface="Cambria"/>
                <a:cs typeface="Cambria"/>
              </a:rPr>
              <a:t>    </a:t>
            </a:r>
            <a:r>
              <a:rPr lang="en-US" sz="2800" dirty="0" err="1" smtClean="0">
                <a:solidFill>
                  <a:srgbClr val="FFFFFF"/>
                </a:solidFill>
                <a:latin typeface="Cambria"/>
                <a:cs typeface="Cambria"/>
              </a:rPr>
              <a:t>Wikidata</a:t>
            </a:r>
            <a:endParaRPr lang="en-US" sz="2800" dirty="0">
              <a:solidFill>
                <a:srgbClr val="FFFFFF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627883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4733"/>
            <a:ext cx="8031742" cy="803174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" y="443962"/>
            <a:ext cx="6443521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    </a:t>
            </a:r>
            <a:r>
              <a:rPr lang="en-US" sz="2800" dirty="0" smtClean="0">
                <a:solidFill>
                  <a:srgbClr val="FFFFFF"/>
                </a:solidFill>
                <a:latin typeface="Cambria"/>
                <a:cs typeface="Cambria"/>
              </a:rPr>
              <a:t>    </a:t>
            </a:r>
            <a:r>
              <a:rPr lang="en-US" sz="2800" dirty="0" err="1" smtClean="0">
                <a:solidFill>
                  <a:srgbClr val="FFFFFF"/>
                </a:solidFill>
                <a:latin typeface="Cambria"/>
                <a:cs typeface="Cambria"/>
              </a:rPr>
              <a:t>DBpedia</a:t>
            </a:r>
            <a:endParaRPr lang="en-US" sz="2800" dirty="0">
              <a:solidFill>
                <a:srgbClr val="FFFFFF"/>
              </a:solidFill>
              <a:latin typeface="Cambria"/>
              <a:cs typeface="Cambria"/>
            </a:endParaRPr>
          </a:p>
        </p:txBody>
      </p:sp>
      <p:pic>
        <p:nvPicPr>
          <p:cNvPr id="8" name="Picture 7" descr="svich_dbpedi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471"/>
            <a:ext cx="9144000" cy="7005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023680" y="2312756"/>
            <a:ext cx="2016125" cy="1477328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Network graph generated in </a:t>
            </a:r>
            <a:r>
              <a:rPr lang="en-US" dirty="0" err="1"/>
              <a:t>Gephi</a:t>
            </a:r>
            <a:r>
              <a:rPr lang="en-US" dirty="0"/>
              <a:t> from </a:t>
            </a:r>
            <a:r>
              <a:rPr lang="en-US" dirty="0" err="1"/>
              <a:t>DBPedia</a:t>
            </a:r>
            <a:r>
              <a:rPr lang="en-US" dirty="0"/>
              <a:t> SPARQL query results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86503" y="2340216"/>
            <a:ext cx="816432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832700" y="2721531"/>
            <a:ext cx="1942499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832704" y="3466286"/>
            <a:ext cx="85029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227669" y="3923486"/>
            <a:ext cx="109220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6534" y="4058952"/>
            <a:ext cx="132080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73703" y="4837884"/>
            <a:ext cx="104140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294470" y="5091888"/>
            <a:ext cx="937984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80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</p:spPr>
        <p:txBody>
          <a:bodyPr>
            <a:normAutofit/>
          </a:bodyPr>
          <a:lstStyle/>
          <a:p>
            <a:pPr algn="r"/>
            <a:r>
              <a:rPr lang="en-US" sz="1800" dirty="0">
                <a:solidFill>
                  <a:srgbClr val="7F7F7F"/>
                </a:solidFill>
                <a:latin typeface="Cambria"/>
                <a:ea typeface="Helvetica Neue"/>
                <a:cs typeface="Cambria"/>
              </a:rPr>
              <a:t/>
            </a:r>
            <a:br>
              <a:rPr lang="en-US" sz="1800" dirty="0">
                <a:solidFill>
                  <a:srgbClr val="7F7F7F"/>
                </a:solidFill>
                <a:latin typeface="Cambria"/>
                <a:ea typeface="Helvetica Neue"/>
                <a:cs typeface="Cambria"/>
              </a:rPr>
            </a:br>
            <a:r>
              <a:rPr lang="en-US" sz="3600" b="1" dirty="0" smtClean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3600" b="1" dirty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3600" b="1" dirty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3600" b="1" dirty="0" smtClean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3600" b="1" dirty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3600" b="1" dirty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2400" b="1" dirty="0" smtClean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2400" b="1" dirty="0" smtClean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2200" dirty="0" smtClean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2200" dirty="0" smtClean="0">
                <a:solidFill>
                  <a:schemeClr val="bg1"/>
                </a:solidFill>
                <a:latin typeface="Cambria"/>
                <a:cs typeface="Cambria"/>
              </a:rPr>
            </a:br>
            <a:endParaRPr lang="en-US" sz="22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466" y="2226564"/>
            <a:ext cx="6804104" cy="379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50" dirty="0">
                <a:latin typeface="Helvetica Neue"/>
                <a:ea typeface="Helvetica Neue"/>
                <a:cs typeface="Cambria"/>
                <a:hlinkClick r:id="rId2"/>
              </a:rPr>
              <a:t>archive_w_7295</a:t>
            </a:r>
            <a:r>
              <a:rPr lang="en-US" sz="1850" dirty="0">
                <a:latin typeface="Helvetica Neue"/>
                <a:ea typeface="Helvetica Neue"/>
                <a:cs typeface="Cambria"/>
              </a:rPr>
              <a:t> by </a:t>
            </a:r>
            <a:r>
              <a:rPr lang="en-US" sz="1850" dirty="0" err="1">
                <a:latin typeface="Helvetica Neue"/>
                <a:ea typeface="Helvetica Neue"/>
                <a:cs typeface="Cambria"/>
              </a:rPr>
              <a:t>Aureusbay</a:t>
            </a:r>
            <a:r>
              <a:rPr lang="en-US" sz="1850" dirty="0">
                <a:latin typeface="Helvetica Neue"/>
                <a:ea typeface="Helvetica Neue"/>
                <a:cs typeface="Cambria"/>
              </a:rPr>
              <a:t> is licensed under </a:t>
            </a:r>
            <a:r>
              <a:rPr lang="en-US" sz="1850" dirty="0">
                <a:latin typeface="Helvetica Neue"/>
                <a:ea typeface="Helvetica Neue"/>
                <a:cs typeface="Cambria"/>
                <a:hlinkClick r:id="rId3"/>
              </a:rPr>
              <a:t>CC BY-NC 2.0</a:t>
            </a:r>
            <a:endParaRPr lang="en-US" sz="1850" dirty="0">
              <a:latin typeface="Helvetica Neue"/>
              <a:ea typeface="Helvetica Neue"/>
              <a:cs typeface="Cambri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50" dirty="0">
                <a:latin typeface="Helvetica Neue"/>
                <a:hlinkClick r:id="rId4"/>
              </a:rPr>
              <a:t>Image from page 130 of "Trolley trips through New </a:t>
            </a:r>
            <a:r>
              <a:rPr lang="en-US" sz="1850" dirty="0" smtClean="0">
                <a:latin typeface="Helvetica Neue"/>
                <a:hlinkClick r:id="rId4"/>
              </a:rPr>
              <a:t>England"</a:t>
            </a:r>
            <a:r>
              <a:rPr lang="en-US" sz="1850" dirty="0" smtClean="0">
                <a:latin typeface="Helvetica Neue"/>
              </a:rPr>
              <a:t> is a public domain image</a:t>
            </a:r>
            <a:endParaRPr lang="en-US" sz="1850" dirty="0" smtClean="0">
              <a:latin typeface="Helvetica Neue"/>
              <a:ea typeface="Helvetica Neue"/>
              <a:cs typeface="Cambria"/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50" dirty="0" smtClean="0">
                <a:latin typeface="Helvetica Neue"/>
                <a:ea typeface="Helvetica Neue"/>
                <a:cs typeface="Cambria"/>
                <a:hlinkClick r:id="rId5"/>
              </a:rPr>
              <a:t>RAMP</a:t>
            </a:r>
            <a:r>
              <a:rPr lang="en-US" sz="1850" dirty="0" smtClean="0">
                <a:latin typeface="Helvetica Neue"/>
                <a:ea typeface="Helvetica Neue"/>
                <a:cs typeface="Cambria"/>
              </a:rPr>
              <a:t> </a:t>
            </a:r>
            <a:r>
              <a:rPr lang="en-US" sz="1850" dirty="0">
                <a:latin typeface="Helvetica Neue"/>
                <a:ea typeface="Helvetica Neue"/>
                <a:cs typeface="Cambria"/>
              </a:rPr>
              <a:t>by Carl Spencer is licensed under </a:t>
            </a:r>
            <a:r>
              <a:rPr lang="en-US" sz="1850" dirty="0" smtClean="0">
                <a:latin typeface="Helvetica Neue"/>
                <a:ea typeface="Helvetica Neue"/>
                <a:cs typeface="Cambria"/>
                <a:hlinkClick r:id="rId3"/>
              </a:rPr>
              <a:t>CC </a:t>
            </a:r>
            <a:r>
              <a:rPr lang="en-US" sz="1850" dirty="0">
                <a:latin typeface="Helvetica Neue"/>
                <a:ea typeface="Helvetica Neue"/>
                <a:cs typeface="Cambria"/>
                <a:hlinkClick r:id="rId3"/>
              </a:rPr>
              <a:t>BY-NC </a:t>
            </a:r>
            <a:r>
              <a:rPr lang="en-US" sz="1850" dirty="0" smtClean="0">
                <a:latin typeface="Helvetica Neue"/>
                <a:ea typeface="Helvetica Neue"/>
                <a:cs typeface="Cambria"/>
                <a:hlinkClick r:id="rId3"/>
              </a:rPr>
              <a:t>2.0</a:t>
            </a:r>
            <a:endParaRPr lang="en-US" sz="1850" dirty="0">
              <a:latin typeface="Helvetica Neue"/>
              <a:ea typeface="Helvetica Neue"/>
              <a:cs typeface="Cambri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50" dirty="0" smtClean="0">
                <a:latin typeface="Helvetica Neue"/>
                <a:ea typeface="Helvetica Neue"/>
                <a:cs typeface="Cambria"/>
                <a:hlinkClick r:id="rId6"/>
              </a:rPr>
              <a:t>Female </a:t>
            </a:r>
            <a:r>
              <a:rPr lang="en-US" sz="1850" dirty="0">
                <a:latin typeface="Helvetica Neue"/>
                <a:ea typeface="Helvetica Neue"/>
                <a:cs typeface="Cambria"/>
                <a:hlinkClick r:id="rId6"/>
              </a:rPr>
              <a:t>Olympic swimmer entering the </a:t>
            </a:r>
            <a:r>
              <a:rPr lang="en-US" sz="1850" dirty="0" smtClean="0">
                <a:latin typeface="Helvetica Neue"/>
                <a:ea typeface="Helvetica Neue"/>
                <a:cs typeface="Cambria"/>
                <a:hlinkClick r:id="rId6"/>
              </a:rPr>
              <a:t>pool</a:t>
            </a:r>
            <a:r>
              <a:rPr lang="en-US" sz="1850" dirty="0" smtClean="0">
                <a:latin typeface="Helvetica Neue"/>
                <a:ea typeface="Helvetica Neue"/>
                <a:cs typeface="Cambria"/>
              </a:rPr>
              <a:t> </a:t>
            </a:r>
            <a:r>
              <a:rPr lang="en-US" sz="1850" dirty="0">
                <a:latin typeface="Helvetica Neue"/>
                <a:ea typeface="Helvetica Neue"/>
                <a:cs typeface="Cambria"/>
              </a:rPr>
              <a:t>by University of Miami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50" dirty="0" smtClean="0">
                <a:latin typeface="Helvetica Neue"/>
                <a:ea typeface="Helvetica Neue"/>
                <a:cs typeface="Cambria"/>
                <a:hlinkClick r:id="rId7"/>
              </a:rPr>
              <a:t>The Future</a:t>
            </a:r>
            <a:r>
              <a:rPr lang="en-US" sz="1850" dirty="0" smtClean="0">
                <a:latin typeface="Helvetica Neue"/>
                <a:ea typeface="Helvetica Neue"/>
                <a:cs typeface="Cambria"/>
              </a:rPr>
              <a:t> </a:t>
            </a:r>
            <a:r>
              <a:rPr lang="en-US" sz="1850" dirty="0">
                <a:latin typeface="Helvetica Neue"/>
                <a:ea typeface="Helvetica Neue"/>
                <a:cs typeface="Cambria"/>
              </a:rPr>
              <a:t>by (OVO)-Artist Unknown is licensed under </a:t>
            </a:r>
            <a:r>
              <a:rPr lang="en-US" sz="1850" dirty="0" smtClean="0">
                <a:latin typeface="Helvetica Neue"/>
                <a:ea typeface="Helvetica Neue"/>
                <a:cs typeface="Cambria"/>
                <a:hlinkClick r:id="rId8"/>
              </a:rPr>
              <a:t>CC BY-NC-SA-2.0</a:t>
            </a:r>
            <a:endParaRPr lang="en-US" sz="1850" dirty="0">
              <a:latin typeface="Helvetica Neue"/>
              <a:ea typeface="Helvetica Neue"/>
              <a:cs typeface="Cambri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50" dirty="0" smtClean="0">
                <a:latin typeface="Helvetica Neue"/>
                <a:ea typeface="Helvetica Neue"/>
                <a:cs typeface="Cambria"/>
                <a:hlinkClick r:id="rId9"/>
              </a:rPr>
              <a:t>Weaving </a:t>
            </a:r>
            <a:r>
              <a:rPr lang="en-US" sz="1850" dirty="0">
                <a:latin typeface="Helvetica Neue"/>
                <a:ea typeface="Helvetica Neue"/>
                <a:cs typeface="Cambria"/>
                <a:hlinkClick r:id="rId9"/>
              </a:rPr>
              <a:t>its sticky </a:t>
            </a:r>
            <a:r>
              <a:rPr lang="en-US" sz="1850" dirty="0" smtClean="0">
                <a:latin typeface="Helvetica Neue"/>
                <a:ea typeface="Helvetica Neue"/>
                <a:cs typeface="Cambria"/>
                <a:hlinkClick r:id="rId9"/>
              </a:rPr>
              <a:t>web</a:t>
            </a:r>
            <a:r>
              <a:rPr lang="en-US" sz="1850" dirty="0" smtClean="0">
                <a:latin typeface="Helvetica Neue"/>
                <a:ea typeface="Helvetica Neue"/>
                <a:cs typeface="Cambria"/>
              </a:rPr>
              <a:t> </a:t>
            </a:r>
            <a:r>
              <a:rPr lang="en-US" sz="1850" dirty="0">
                <a:latin typeface="Helvetica Neue"/>
                <a:ea typeface="Helvetica Neue"/>
                <a:cs typeface="Cambria"/>
              </a:rPr>
              <a:t>by </a:t>
            </a:r>
            <a:r>
              <a:rPr lang="en-US" sz="1850" dirty="0" err="1">
                <a:latin typeface="Helvetica Neue"/>
                <a:ea typeface="Helvetica Neue"/>
                <a:cs typeface="Cambria"/>
              </a:rPr>
              <a:t>Brangal</a:t>
            </a:r>
            <a:r>
              <a:rPr lang="en-US" sz="1850" dirty="0">
                <a:latin typeface="Helvetica Neue"/>
                <a:ea typeface="Helvetica Neue"/>
                <a:cs typeface="Cambria"/>
              </a:rPr>
              <a:t> is licensed under </a:t>
            </a:r>
            <a:r>
              <a:rPr lang="en-US" sz="1850" dirty="0" smtClean="0">
                <a:latin typeface="Helvetica Neue"/>
                <a:ea typeface="Helvetica Neue"/>
                <a:cs typeface="Cambria"/>
                <a:hlinkClick r:id="rId8"/>
              </a:rPr>
              <a:t>CC-BY-NC-SA-2.0</a:t>
            </a:r>
            <a:endParaRPr lang="en-US" sz="1850" dirty="0">
              <a:latin typeface="Helvetica Neue"/>
              <a:ea typeface="Helvetica Neue"/>
              <a:cs typeface="Cambria"/>
            </a:endParaRPr>
          </a:p>
          <a:p>
            <a:endParaRPr lang="en-US" sz="1850" dirty="0" smtClean="0">
              <a:latin typeface="Helvetica Neue"/>
            </a:endParaRPr>
          </a:p>
          <a:p>
            <a:endParaRPr lang="en-US" sz="1850" dirty="0">
              <a:latin typeface="Helvetica Neue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" y="443962"/>
            <a:ext cx="6866818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        Image Credits</a:t>
            </a:r>
            <a:endParaRPr lang="en-US" sz="2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624502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2"/>
          <a:stretch/>
        </p:blipFill>
        <p:spPr>
          <a:xfrm>
            <a:off x="12330" y="675525"/>
            <a:ext cx="9144000" cy="5106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376" y="5132260"/>
            <a:ext cx="5782284" cy="1143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Cambria"/>
                <a:cs typeface="Cambria"/>
              </a:rPr>
              <a:t>Background</a:t>
            </a:r>
            <a:endParaRPr lang="en-US" sz="36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632609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</p:spPr>
        <p:txBody>
          <a:bodyPr>
            <a:normAutofit/>
          </a:bodyPr>
          <a:lstStyle/>
          <a:p>
            <a:pPr algn="r"/>
            <a:r>
              <a:rPr lang="en-US" sz="1800" dirty="0">
                <a:solidFill>
                  <a:srgbClr val="7F7F7F"/>
                </a:solidFill>
                <a:latin typeface="Cambria"/>
                <a:ea typeface="Helvetica Neue"/>
                <a:cs typeface="Cambria"/>
              </a:rPr>
              <a:t/>
            </a:r>
            <a:br>
              <a:rPr lang="en-US" sz="1800" dirty="0">
                <a:solidFill>
                  <a:srgbClr val="7F7F7F"/>
                </a:solidFill>
                <a:latin typeface="Cambria"/>
                <a:ea typeface="Helvetica Neue"/>
                <a:cs typeface="Cambria"/>
              </a:rPr>
            </a:br>
            <a:r>
              <a:rPr lang="en-US" sz="3600" b="1" dirty="0" smtClean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3600" b="1" dirty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3600" b="1" dirty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3600" b="1" dirty="0" smtClean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3600" b="1" dirty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3600" b="1" dirty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2400" b="1" dirty="0" smtClean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2400" b="1" dirty="0" smtClean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2200" dirty="0" smtClean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2200" dirty="0" smtClean="0">
                <a:solidFill>
                  <a:schemeClr val="bg1"/>
                </a:solidFill>
                <a:latin typeface="Cambria"/>
                <a:cs typeface="Cambria"/>
              </a:rPr>
            </a:br>
            <a:endParaRPr lang="en-US" sz="22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466" y="2226563"/>
            <a:ext cx="6804104" cy="4285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 Neue"/>
                <a:hlinkClick r:id="rId2"/>
              </a:rPr>
              <a:t>University of Miami Libraries</a:t>
            </a:r>
            <a:endParaRPr lang="en-US" sz="2200" dirty="0" smtClean="0">
              <a:latin typeface="Helvetica Neue"/>
            </a:endParaRPr>
          </a:p>
          <a:p>
            <a:endParaRPr lang="en-US" sz="1850" dirty="0" smtClean="0"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Helvetica Neue"/>
              </a:rPr>
              <a:t>Cataloging &amp; Metadata Services</a:t>
            </a:r>
          </a:p>
          <a:p>
            <a:r>
              <a:rPr lang="en-US" dirty="0" smtClean="0">
                <a:latin typeface="Helvetica Neue"/>
              </a:rPr>
              <a:t>	Matt Carruthers</a:t>
            </a:r>
          </a:p>
          <a:p>
            <a:r>
              <a:rPr lang="en-US" dirty="0">
                <a:latin typeface="Helvetica Neue"/>
              </a:rPr>
              <a:t>	</a:t>
            </a:r>
            <a:r>
              <a:rPr lang="en-US" dirty="0" smtClean="0">
                <a:latin typeface="Helvetica Neue"/>
              </a:rPr>
              <a:t>Mairelys Lemus-Rojas</a:t>
            </a:r>
          </a:p>
          <a:p>
            <a:r>
              <a:rPr lang="en-US" dirty="0">
                <a:latin typeface="Helvetica Neue"/>
              </a:rPr>
              <a:t>	</a:t>
            </a:r>
            <a:r>
              <a:rPr lang="en-US" dirty="0" smtClean="0">
                <a:latin typeface="Helvetica Neue"/>
              </a:rPr>
              <a:t>Allison Jai O’Dell</a:t>
            </a:r>
            <a:endParaRPr lang="en-US" dirty="0"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Helvetica Neue"/>
              </a:rPr>
              <a:t>Web &amp; Emerging Technologies</a:t>
            </a:r>
          </a:p>
          <a:p>
            <a:r>
              <a:rPr lang="en-US" dirty="0">
                <a:latin typeface="Helvetica Neue"/>
              </a:rPr>
              <a:t>	</a:t>
            </a:r>
            <a:r>
              <a:rPr lang="en-US" dirty="0" smtClean="0">
                <a:latin typeface="Helvetica Neue"/>
              </a:rPr>
              <a:t>Andrew Darby</a:t>
            </a:r>
          </a:p>
          <a:p>
            <a:r>
              <a:rPr lang="en-US" dirty="0" smtClean="0">
                <a:latin typeface="Helvetica Neue"/>
              </a:rPr>
              <a:t>	David </a:t>
            </a:r>
            <a:r>
              <a:rPr lang="en-US" dirty="0">
                <a:latin typeface="Helvetica Neue"/>
              </a:rPr>
              <a:t>González</a:t>
            </a:r>
            <a:endParaRPr lang="en-US" dirty="0" smtClean="0">
              <a:latin typeface="Helvetica Neue"/>
            </a:endParaRPr>
          </a:p>
          <a:p>
            <a:r>
              <a:rPr lang="en-US" dirty="0">
                <a:latin typeface="Helvetica Neue"/>
              </a:rPr>
              <a:t>	</a:t>
            </a:r>
            <a:r>
              <a:rPr lang="en-US" dirty="0" smtClean="0">
                <a:latin typeface="Helvetica Neue"/>
              </a:rPr>
              <a:t>James Little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Helvetica Neue"/>
              </a:rPr>
              <a:t>Library Communications</a:t>
            </a:r>
          </a:p>
          <a:p>
            <a:r>
              <a:rPr lang="en-US" b="1" dirty="0">
                <a:latin typeface="Helvetica Neue"/>
              </a:rPr>
              <a:t>	</a:t>
            </a:r>
            <a:r>
              <a:rPr lang="en-US" dirty="0" smtClean="0">
                <a:latin typeface="Helvetica Neue"/>
              </a:rPr>
              <a:t>Sarah Block</a:t>
            </a:r>
            <a:endParaRPr lang="en-US" b="1" dirty="0" smtClean="0"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Helvetica Neue"/>
              </a:rPr>
              <a:t>Cuban Heritage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Helvetica Neue"/>
              </a:rPr>
              <a:t>Special Collections Division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Helvetica Neue"/>
              </a:rPr>
              <a:t>University Archives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" y="443962"/>
            <a:ext cx="6866818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        Acknowledgements</a:t>
            </a:r>
            <a:endParaRPr lang="en-US" sz="2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050243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3600" b="1" dirty="0" smtClean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3600" b="1" dirty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3600" b="1" dirty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3600" b="1" dirty="0" smtClean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3600" b="1" dirty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3600" b="1" dirty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2400" b="1" dirty="0" smtClean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2400" b="1" dirty="0" smtClean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2200" dirty="0" smtClean="0">
                <a:solidFill>
                  <a:schemeClr val="bg1"/>
                </a:solidFill>
                <a:latin typeface="Cambria"/>
                <a:cs typeface="Cambria"/>
              </a:rPr>
              <a:t/>
            </a:r>
            <a:br>
              <a:rPr lang="en-US" sz="2200" dirty="0" smtClean="0">
                <a:solidFill>
                  <a:schemeClr val="bg1"/>
                </a:solidFill>
                <a:latin typeface="Cambria"/>
                <a:cs typeface="Cambria"/>
              </a:rPr>
            </a:br>
            <a:endParaRPr lang="en-US" sz="22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379635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02937" y="2324129"/>
            <a:ext cx="76075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FFFF"/>
                </a:solidFill>
                <a:latin typeface="Cambria"/>
                <a:cs typeface="Cambria"/>
              </a:rPr>
              <a:t>Thank you!</a:t>
            </a:r>
            <a:endParaRPr lang="en-US" sz="3000" dirty="0">
              <a:solidFill>
                <a:srgbClr val="FFFFFF"/>
              </a:solidFill>
              <a:latin typeface="Cambria"/>
              <a:cs typeface="Cambri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69386" y="4092459"/>
            <a:ext cx="3104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Cambria"/>
                <a:cs typeface="Cambria"/>
              </a:rPr>
              <a:t>Tim A. Thompson</a:t>
            </a:r>
            <a:br>
              <a:rPr lang="en-US" dirty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dirty="0">
                <a:solidFill>
                  <a:schemeClr val="bg1"/>
                </a:solidFill>
                <a:latin typeface="Cambria"/>
                <a:cs typeface="Cambria"/>
              </a:rPr>
              <a:t>Princeton University Library</a:t>
            </a:r>
            <a:br>
              <a:rPr lang="en-US" dirty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dirty="0">
                <a:solidFill>
                  <a:schemeClr val="bg1"/>
                </a:solidFill>
                <a:latin typeface="Cambria"/>
                <a:cs typeface="Cambria"/>
              </a:rPr>
              <a:t>@</a:t>
            </a:r>
            <a:r>
              <a:rPr lang="en-US" dirty="0" err="1" smtClean="0">
                <a:solidFill>
                  <a:schemeClr val="bg1"/>
                </a:solidFill>
                <a:latin typeface="Cambria"/>
                <a:cs typeface="Cambria"/>
              </a:rPr>
              <a:t>timathom</a:t>
            </a:r>
            <a:endParaRPr lang="en-US" dirty="0"/>
          </a:p>
        </p:txBody>
      </p:sp>
      <p:pic>
        <p:nvPicPr>
          <p:cNvPr id="6" name="Picture 1" descr="image0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04235" y="6293528"/>
            <a:ext cx="13106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379635" y="6229741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sz="800" kern="1200" dirty="0" smtClean="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©2014 Timothy A. Thompson and Mairelys Lemus-Rojas.</a:t>
            </a:r>
            <a:r>
              <a:rPr lang="en-US" sz="800" kern="1200" baseline="0" dirty="0" smtClean="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800" dirty="0" smtClean="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This work is licensed</a:t>
            </a:r>
            <a:r>
              <a:rPr lang="en-US" sz="800" baseline="0" dirty="0" smtClean="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under a Creative Commons Attribution 3.0 </a:t>
            </a:r>
            <a:r>
              <a:rPr lang="en-US" sz="800" baseline="0" dirty="0" err="1" smtClean="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Unported</a:t>
            </a:r>
            <a:r>
              <a:rPr lang="en-US" sz="800" baseline="0" dirty="0" smtClean="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License. </a:t>
            </a:r>
            <a:r>
              <a:rPr lang="en-US" sz="8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Suggested attribution: “This work uses </a:t>
            </a:r>
            <a:r>
              <a:rPr lang="en-US" sz="800" dirty="0">
                <a:latin typeface="Open Sans" charset="0"/>
                <a:ea typeface="Open Sans" charset="0"/>
                <a:cs typeface="Open Sans" charset="0"/>
              </a:rPr>
              <a:t>content from ‘Leveraging Wikipedia as a Hub for Data Integration: the Remixing Archival Metadata Project (RAMP</a:t>
            </a:r>
            <a:r>
              <a:rPr lang="en-US" sz="800" dirty="0" smtClean="0">
                <a:latin typeface="Open Sans" charset="0"/>
                <a:ea typeface="Open Sans" charset="0"/>
                <a:cs typeface="Open Sans" charset="0"/>
              </a:rPr>
              <a:t>)’ </a:t>
            </a:r>
            <a:r>
              <a:rPr lang="en-US" sz="8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© </a:t>
            </a:r>
            <a:r>
              <a:rPr lang="en-US" sz="8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Timothy A. Thompson and Mairelys Lemus-Rojas</a:t>
            </a:r>
            <a:r>
              <a:rPr lang="en-US" sz="800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, used under a Creative Commons Attribution license:  </a:t>
            </a:r>
            <a:r>
              <a:rPr lang="en-US" sz="800" u="sng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  <a:hlinkClick r:id="rId3"/>
              </a:rPr>
              <a:t>http</a:t>
            </a:r>
            <a:r>
              <a:rPr lang="en-US" sz="800" u="sng" kern="12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hlinkClick r:id="rId3"/>
              </a:rPr>
              <a:t>://</a:t>
            </a:r>
            <a:r>
              <a:rPr lang="en-US" sz="800" u="sng" kern="12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  <a:hlinkClick r:id="rId3"/>
              </a:rPr>
              <a:t>creativecommons.org/licenses/by/3.0/</a:t>
            </a:r>
            <a:r>
              <a:rPr lang="en-US" sz="800" dirty="0" smtClean="0">
                <a:latin typeface="Open Sans" charset="0"/>
                <a:ea typeface="Open Sans" charset="0"/>
                <a:cs typeface="Open Sans" charset="0"/>
              </a:rPr>
              <a:t>.” </a:t>
            </a:r>
            <a:endParaRPr lang="en-US" sz="800" dirty="0" smtClean="0">
              <a:solidFill>
                <a:schemeClr val="tx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708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3"/>
          <p:cNvSpPr txBox="1">
            <a:spLocks/>
          </p:cNvSpPr>
          <p:nvPr/>
        </p:nvSpPr>
        <p:spPr>
          <a:xfrm>
            <a:off x="718911" y="2010158"/>
            <a:ext cx="6324600" cy="4572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Clr>
                <a:srgbClr val="76923C"/>
              </a:buClr>
              <a:buSzPct val="25000"/>
              <a:buNone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Digital collections</a:t>
            </a: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 at the University of Miami</a:t>
            </a:r>
          </a:p>
          <a:p>
            <a:pPr marL="914400" lvl="1" indent="-457200">
              <a:spcBef>
                <a:spcPts val="400"/>
              </a:spcBef>
              <a:buSzPct val="100000"/>
              <a:buFont typeface="Wingdings" charset="2"/>
              <a:buChar char="§"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Collaboration among librarians, archivists, technologists</a:t>
            </a:r>
          </a:p>
          <a:p>
            <a:pPr marL="0" lvl="1" indent="0">
              <a:spcBef>
                <a:spcPts val="400"/>
              </a:spcBef>
              <a:buClr>
                <a:srgbClr val="7F7F7F"/>
              </a:buClr>
              <a:buSzPct val="100000"/>
              <a:buNone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Archival metadata standards </a:t>
            </a:r>
          </a:p>
          <a:p>
            <a:pPr marL="898525" lvl="1" indent="-454025">
              <a:lnSpc>
                <a:spcPct val="90000"/>
              </a:lnSpc>
              <a:buSzPct val="97368"/>
              <a:buFont typeface="Wingdings" charset="2"/>
              <a:buChar char="§"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Encoded Archival Description (EAD) for </a:t>
            </a: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finding aids</a:t>
            </a:r>
            <a:endParaRPr lang="en-US" sz="185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98525" lvl="2" indent="-454025">
              <a:lnSpc>
                <a:spcPct val="90000"/>
              </a:lnSpc>
              <a:buSzPct val="97368"/>
              <a:buFont typeface="Wingdings" charset="2"/>
              <a:buChar char="§"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Encoded Archival Context–Corporate Bodies, Persons, and Families (EAC-CPF) for </a:t>
            </a: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creator records</a:t>
            </a:r>
            <a:endParaRPr lang="en-US" sz="185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" y="443962"/>
            <a:ext cx="6866818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        Origins</a:t>
            </a:r>
            <a:endParaRPr lang="en-US" sz="2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798019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3"/>
          <p:cNvSpPr txBox="1">
            <a:spLocks/>
          </p:cNvSpPr>
          <p:nvPr/>
        </p:nvSpPr>
        <p:spPr>
          <a:xfrm>
            <a:off x="718911" y="2010158"/>
            <a:ext cx="6324600" cy="4572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00000"/>
              <a:buNone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EAC-CPF is an (XML) encoding schema …</a:t>
            </a:r>
          </a:p>
          <a:p>
            <a:pPr marL="0" indent="0">
              <a:buSzPct val="100000"/>
              <a:buNone/>
            </a:pPr>
            <a:endParaRPr lang="en-US" sz="185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SzPct val="100000"/>
              <a:buNone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Designed to encode standardized information about: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1650" dirty="0" smtClean="0">
                <a:latin typeface="Helvetica Neue"/>
                <a:ea typeface="Helvetica Neue"/>
                <a:cs typeface="Helvetica Neue"/>
                <a:sym typeface="Helvetica Neue"/>
              </a:rPr>
              <a:t>People and organizations associated with archival collections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1650" dirty="0" smtClean="0">
                <a:latin typeface="Helvetica Neue"/>
                <a:ea typeface="Helvetica Neue"/>
                <a:cs typeface="Helvetica Neue"/>
                <a:sym typeface="Helvetica Neue"/>
              </a:rPr>
              <a:t>The social context and networks of those people and organizations</a:t>
            </a:r>
          </a:p>
          <a:p>
            <a:pPr marL="0" indent="0">
              <a:buSzPct val="100000"/>
              <a:buNone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Explicit encoding of relationships makes EAC-CPF “linked data ready.”</a:t>
            </a:r>
          </a:p>
          <a:p>
            <a:pPr marL="0" indent="0">
              <a:buSzPct val="100000"/>
              <a:buNone/>
            </a:pPr>
            <a:endParaRPr lang="en-US" sz="1850" u="sng" dirty="0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  <a:hlinkClick r:id="rId2"/>
            </a:endParaRPr>
          </a:p>
          <a:p>
            <a:pPr marL="0" indent="0">
              <a:buSzPct val="100000"/>
              <a:buNone/>
            </a:pPr>
            <a:r>
              <a:rPr lang="en-US" sz="1850" u="sng" dirty="0" smtClean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EAC-CPF </a:t>
            </a:r>
            <a:r>
              <a:rPr lang="en-US" sz="1850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homepage</a:t>
            </a:r>
            <a:r>
              <a:rPr lang="en-US" sz="185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|  </a:t>
            </a:r>
            <a:r>
              <a:rPr lang="en-US" sz="1850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Tag Library</a:t>
            </a:r>
          </a:p>
          <a:p>
            <a:pPr marL="0" indent="0">
              <a:buSzPct val="100000"/>
              <a:buNone/>
            </a:pPr>
            <a:endParaRPr lang="en-US" sz="185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1" indent="0">
              <a:buSzPct val="100000"/>
              <a:buNone/>
            </a:pPr>
            <a:endParaRPr lang="en-US" sz="1450" dirty="0" smtClean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" y="443962"/>
            <a:ext cx="6866818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        EAC-CPF Metadata Standard</a:t>
            </a:r>
            <a:endParaRPr lang="en-US" sz="2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384526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3"/>
          <p:cNvSpPr txBox="1">
            <a:spLocks/>
          </p:cNvSpPr>
          <p:nvPr/>
        </p:nvSpPr>
        <p:spPr>
          <a:xfrm>
            <a:off x="718911" y="2010158"/>
            <a:ext cx="6324600" cy="4572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00000"/>
              <a:buNone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Archivists </a:t>
            </a:r>
            <a:r>
              <a:rPr lang="en-US" sz="1850" dirty="0">
                <a:latin typeface="Helvetica Neue"/>
                <a:ea typeface="Helvetica Neue"/>
                <a:cs typeface="Helvetica Neue"/>
                <a:sym typeface="Helvetica Neue"/>
              </a:rPr>
              <a:t>have a strong tradition of contextual description: why not expand its </a:t>
            </a: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reach?</a:t>
            </a:r>
          </a:p>
          <a:p>
            <a:pPr marL="0" indent="0">
              <a:buClr>
                <a:srgbClr val="76923C"/>
              </a:buClr>
              <a:buSzPct val="25000"/>
              <a:buNone/>
            </a:pPr>
            <a:endParaRPr lang="en-US" sz="185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7663" indent="0">
              <a:buClr>
                <a:srgbClr val="76923C"/>
              </a:buClr>
              <a:buSzPct val="25000"/>
              <a:buNone/>
            </a:pPr>
            <a:r>
              <a:rPr lang="en-US" sz="1850" i="1" dirty="0" smtClean="0">
                <a:latin typeface="Helvetica Neue"/>
                <a:ea typeface="Helvetica Neue"/>
                <a:cs typeface="Helvetica Neue"/>
                <a:sym typeface="Helvetica Neue"/>
              </a:rPr>
              <a:t>Core </a:t>
            </a:r>
            <a:r>
              <a:rPr lang="en-US" sz="1850" i="1" dirty="0">
                <a:latin typeface="Helvetica Neue"/>
                <a:ea typeface="Helvetica Neue"/>
                <a:cs typeface="Helvetica Neue"/>
                <a:sym typeface="Helvetica Neue"/>
              </a:rPr>
              <a:t>values of the library community such as equal </a:t>
            </a:r>
            <a:r>
              <a:rPr lang="en-US" sz="1850" i="1" dirty="0" smtClean="0">
                <a:latin typeface="Helvetica Neue"/>
                <a:ea typeface="Helvetica Neue"/>
                <a:cs typeface="Helvetica Neue"/>
                <a:sym typeface="Helvetica Neue"/>
              </a:rPr>
              <a:t>access </a:t>
            </a:r>
            <a:r>
              <a:rPr lang="en-US" sz="1850" i="1" dirty="0">
                <a:latin typeface="Helvetica Neue"/>
                <a:ea typeface="Helvetica Neue"/>
                <a:cs typeface="Helvetica Neue"/>
                <a:sym typeface="Helvetica Neue"/>
              </a:rPr>
              <a:t>to information, intellectual freedom, and </a:t>
            </a:r>
            <a:r>
              <a:rPr lang="en-US" sz="1850" i="1" dirty="0" smtClean="0">
                <a:latin typeface="Helvetica Neue"/>
                <a:ea typeface="Helvetica Neue"/>
                <a:cs typeface="Helvetica Neue"/>
                <a:sym typeface="Helvetica Neue"/>
              </a:rPr>
              <a:t>the objective stewardship and provision of information must be preserved and strengthened in the evolving digital world </a:t>
            </a: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(ALA Code of Ethics).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" y="443962"/>
            <a:ext cx="6866818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        Goals: Access and Integration</a:t>
            </a:r>
            <a:endParaRPr lang="en-US" sz="2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476439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3"/>
          <p:cNvSpPr txBox="1">
            <a:spLocks/>
          </p:cNvSpPr>
          <p:nvPr/>
        </p:nvSpPr>
        <p:spPr>
          <a:xfrm>
            <a:off x="740833" y="2010158"/>
            <a:ext cx="6324600" cy="4572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Clr>
                <a:srgbClr val="76923C"/>
              </a:buClr>
              <a:buSzPct val="25000"/>
              <a:buNone/>
            </a:pPr>
            <a:endParaRPr lang="en-US" sz="185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443962"/>
            <a:ext cx="6866818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        Project Development Timeline: 2013</a:t>
            </a:r>
            <a:endParaRPr lang="en-US" sz="2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63600" y="2811903"/>
            <a:ext cx="6079068" cy="1845227"/>
            <a:chOff x="863599" y="3624703"/>
            <a:chExt cx="6079068" cy="1845227"/>
          </a:xfrm>
        </p:grpSpPr>
        <p:sp>
          <p:nvSpPr>
            <p:cNvPr id="2" name="Left-Right Arrow 1"/>
            <p:cNvSpPr/>
            <p:nvPr/>
          </p:nvSpPr>
          <p:spPr>
            <a:xfrm>
              <a:off x="863600" y="4224867"/>
              <a:ext cx="6079067" cy="177800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63599" y="4546600"/>
              <a:ext cx="60790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|			|		|		|		|			|</a:t>
              </a:r>
            </a:p>
            <a:p>
              <a:r>
                <a:rPr lang="en-US" dirty="0" smtClean="0"/>
                <a:t>Mar.			May		June		July		Aug.   	         Oct.				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3600" y="3624703"/>
              <a:ext cx="109219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50" dirty="0" smtClean="0"/>
                <a:t>EAC-CPF workshop</a:t>
              </a:r>
              <a:endParaRPr lang="en-US" sz="165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08199" y="3624703"/>
              <a:ext cx="109219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50" dirty="0" smtClean="0"/>
                <a:t>User stories</a:t>
              </a:r>
              <a:endParaRPr lang="en-US" sz="165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15731" y="3625673"/>
              <a:ext cx="138853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50" dirty="0" smtClean="0"/>
                <a:t>Development sprints (3 x 2)</a:t>
              </a:r>
              <a:endParaRPr lang="en-US" sz="165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56665" y="3625673"/>
              <a:ext cx="109219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50" dirty="0" smtClean="0"/>
                <a:t>Usability testing</a:t>
              </a:r>
              <a:endParaRPr lang="en-US" sz="165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74265" y="3624703"/>
              <a:ext cx="109219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50" dirty="0" smtClean="0">
                  <a:hlinkClick r:id="rId2"/>
                </a:rPr>
                <a:t>Code4Lib article</a:t>
              </a:r>
              <a:endParaRPr lang="en-US" sz="1650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3081864" y="2812874"/>
            <a:ext cx="1540934" cy="15728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181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rchives_297387489_d9d52e2dcd_o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8753"/>
          <a:stretch>
            <a:fillRect/>
          </a:stretch>
        </p:blipFill>
        <p:spPr>
          <a:xfrm>
            <a:off x="0" y="699771"/>
            <a:ext cx="9156330" cy="508232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376" y="5132260"/>
            <a:ext cx="5782284" cy="1143000"/>
          </a:xfrm>
          <a:solidFill>
            <a:schemeClr val="accent6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Cambria"/>
                <a:cs typeface="Cambria"/>
              </a:rPr>
              <a:t>Libraries, Archives, Wikipedia</a:t>
            </a:r>
            <a:endParaRPr lang="en-US" sz="36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01854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3"/>
          <p:cNvSpPr txBox="1">
            <a:spLocks/>
          </p:cNvSpPr>
          <p:nvPr/>
        </p:nvSpPr>
        <p:spPr>
          <a:xfrm>
            <a:off x="718911" y="2010158"/>
            <a:ext cx="6324600" cy="4572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SzPct val="100000"/>
              <a:buNone/>
            </a:pPr>
            <a:r>
              <a:rPr lang="en-US" sz="1850" dirty="0">
                <a:latin typeface="Helvetica Neue"/>
                <a:ea typeface="Helvetica Neue"/>
                <a:cs typeface="Helvetica Neue"/>
                <a:sym typeface="Helvetica Neue"/>
              </a:rPr>
              <a:t>Wikipedia is the world’s seventh largest website, and as information professionals we can’t afford to ignore it. </a:t>
            </a:r>
            <a:endParaRPr lang="en-US" sz="185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SzPct val="100000"/>
              <a:buNone/>
            </a:pPr>
            <a:endParaRPr lang="en-US" sz="185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SzPct val="100000"/>
              <a:buNone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It’s a natural partner for cultural heritage institutions.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SzPct val="100000"/>
              <a:buNone/>
            </a:pPr>
            <a:endParaRPr lang="en-US" sz="185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SzPct val="100000"/>
              <a:buNone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National Archives: 76.8% of materials viewed online in 2013 were accessed </a:t>
            </a:r>
            <a:r>
              <a:rPr lang="en-US" sz="1850" dirty="0">
                <a:latin typeface="Helvetica Neue"/>
                <a:ea typeface="Helvetica Neue"/>
                <a:cs typeface="Helvetica Neue"/>
                <a:sym typeface="Helvetica Neue"/>
              </a:rPr>
              <a:t>via Wikipedia </a:t>
            </a:r>
            <a:endParaRPr lang="en-US" sz="185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SzPct val="100000"/>
              <a:buNone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1850" dirty="0" err="1" smtClean="0"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McDevitt</a:t>
            </a: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-Parks and Lange</a:t>
            </a: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, 2014)</a:t>
            </a:r>
            <a:endParaRPr lang="en-US" sz="185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SzPct val="100000"/>
              <a:buNone/>
            </a:pPr>
            <a:endParaRPr lang="en-US" sz="185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SzPct val="100000"/>
              <a:buNone/>
            </a:pPr>
            <a:r>
              <a:rPr lang="en-US" sz="1850" dirty="0" smtClean="0">
                <a:latin typeface="Helvetica Neue"/>
                <a:ea typeface="Helvetica Neue"/>
                <a:cs typeface="Helvetica Neue"/>
                <a:sym typeface="Helvetica Neue"/>
              </a:rPr>
              <a:t>OCLC webinars: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650" dirty="0" smtClean="0"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Wikipedia </a:t>
            </a:r>
            <a:r>
              <a:rPr lang="en-US" sz="1650" dirty="0"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and Libraries: Increasing Your </a:t>
            </a:r>
            <a:r>
              <a:rPr lang="en-US" sz="1650" dirty="0" smtClean="0"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Library’s Visibility</a:t>
            </a:r>
            <a:r>
              <a:rPr lang="en-US" sz="1650" dirty="0" smtClean="0"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lang="en-US" sz="1650" dirty="0" smtClean="0"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The Wikipedia Library</a:t>
            </a:r>
            <a:r>
              <a:rPr lang="en-US" sz="1650" dirty="0" smtClean="0">
                <a:latin typeface="Helvetica Neue"/>
                <a:ea typeface="Helvetica Neue"/>
                <a:cs typeface="Helvetica Neue"/>
                <a:sym typeface="Helvetica Neue"/>
              </a:rPr>
              <a:t> and others)</a:t>
            </a:r>
            <a:endParaRPr lang="en-US" sz="165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>
              <a:lnSpc>
                <a:spcPct val="9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650" dirty="0" smtClean="0">
                <a:latin typeface="Helvetica Neue"/>
                <a:ea typeface="Helvetica Neue"/>
                <a:cs typeface="Helvetica Neue"/>
                <a:sym typeface="Helvetica Neue"/>
              </a:rPr>
              <a:t>Dec. 8, 2014: </a:t>
            </a:r>
            <a:r>
              <a:rPr lang="en-US" sz="1650" dirty="0" smtClean="0"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Improving </a:t>
            </a:r>
            <a:r>
              <a:rPr lang="en-US" sz="1650" dirty="0"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Wikipedia Articles Show and </a:t>
            </a:r>
            <a:r>
              <a:rPr lang="en-US" sz="1650" dirty="0" smtClean="0"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Tell</a:t>
            </a:r>
            <a:endParaRPr lang="en-US" sz="185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1850" dirty="0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 lang="en-US" sz="185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97368"/>
              <a:buNone/>
            </a:pPr>
            <a:endParaRPr lang="en-US" sz="185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>
              <a:spcBef>
                <a:spcPts val="400"/>
              </a:spcBef>
              <a:buClr>
                <a:srgbClr val="7F7F7F"/>
              </a:buClr>
              <a:buSzPct val="100000"/>
              <a:buFont typeface="Helvetica Neue"/>
              <a:buChar char="▪"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" y="443962"/>
            <a:ext cx="6866818" cy="9045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Cambria"/>
                <a:cs typeface="Cambria"/>
              </a:rPr>
              <a:t>        Why Wikipedia?</a:t>
            </a:r>
            <a:endParaRPr lang="en-US" sz="2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476" y="5716269"/>
            <a:ext cx="5779456" cy="865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31" y="4093821"/>
            <a:ext cx="1063901" cy="162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N2">
      <a:majorFont>
        <a:latin typeface="Aria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Summer.thmx</Template>
  <TotalTime>2309</TotalTime>
  <Words>897</Words>
  <Application>Microsoft Macintosh PowerPoint</Application>
  <PresentationFormat>On-screen Show (4:3)</PresentationFormat>
  <Paragraphs>157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       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Libraries, Archives, Wikipedia</vt:lpstr>
      <vt:lpstr>PowerPoint Presentation</vt:lpstr>
      <vt:lpstr>PowerPoint Presentation</vt:lpstr>
      <vt:lpstr>PowerPoint Presentation</vt:lpstr>
      <vt:lpstr>PowerPoint Presentation</vt:lpstr>
      <vt:lpstr>UM Pilot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</vt:lpstr>
      <vt:lpstr>       </vt:lpstr>
      <vt:lpstr>       </vt:lpstr>
    </vt:vector>
  </TitlesOfParts>
  <Company>Princeton University Library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Thompson</dc:creator>
  <cp:lastModifiedBy>Juliana Wood </cp:lastModifiedBy>
  <cp:revision>153</cp:revision>
  <cp:lastPrinted>2014-11-17T21:00:54Z</cp:lastPrinted>
  <dcterms:created xsi:type="dcterms:W3CDTF">2014-10-05T20:27:01Z</dcterms:created>
  <dcterms:modified xsi:type="dcterms:W3CDTF">2014-11-18T15:38:19Z</dcterms:modified>
</cp:coreProperties>
</file>